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45"/>
  </p:notesMasterIdLst>
  <p:sldIdLst>
    <p:sldId id="256" r:id="rId2"/>
    <p:sldId id="287" r:id="rId3"/>
    <p:sldId id="288" r:id="rId4"/>
    <p:sldId id="258" r:id="rId5"/>
    <p:sldId id="279" r:id="rId6"/>
    <p:sldId id="280" r:id="rId7"/>
    <p:sldId id="277" r:id="rId8"/>
    <p:sldId id="312" r:id="rId9"/>
    <p:sldId id="316" r:id="rId10"/>
    <p:sldId id="313" r:id="rId11"/>
    <p:sldId id="314" r:id="rId12"/>
    <p:sldId id="317" r:id="rId13"/>
    <p:sldId id="315" r:id="rId14"/>
    <p:sldId id="289" r:id="rId15"/>
    <p:sldId id="290" r:id="rId16"/>
    <p:sldId id="291" r:id="rId17"/>
    <p:sldId id="292" r:id="rId18"/>
    <p:sldId id="308" r:id="rId19"/>
    <p:sldId id="307" r:id="rId20"/>
    <p:sldId id="296" r:id="rId21"/>
    <p:sldId id="318" r:id="rId22"/>
    <p:sldId id="295" r:id="rId23"/>
    <p:sldId id="306" r:id="rId24"/>
    <p:sldId id="309" r:id="rId25"/>
    <p:sldId id="310" r:id="rId26"/>
    <p:sldId id="311" r:id="rId27"/>
    <p:sldId id="297" r:id="rId28"/>
    <p:sldId id="299" r:id="rId29"/>
    <p:sldId id="298" r:id="rId30"/>
    <p:sldId id="300" r:id="rId31"/>
    <p:sldId id="301" r:id="rId32"/>
    <p:sldId id="302" r:id="rId33"/>
    <p:sldId id="319" r:id="rId34"/>
    <p:sldId id="320" r:id="rId35"/>
    <p:sldId id="325" r:id="rId36"/>
    <p:sldId id="324" r:id="rId37"/>
    <p:sldId id="303" r:id="rId38"/>
    <p:sldId id="304" r:id="rId39"/>
    <p:sldId id="305" r:id="rId40"/>
    <p:sldId id="323" r:id="rId41"/>
    <p:sldId id="322" r:id="rId42"/>
    <p:sldId id="321" r:id="rId43"/>
    <p:sldId id="294" r:id="rId44"/>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5" autoAdjust="0"/>
    <p:restoredTop sz="94728" autoAdjust="0"/>
  </p:normalViewPr>
  <p:slideViewPr>
    <p:cSldViewPr>
      <p:cViewPr varScale="1">
        <p:scale>
          <a:sx n="108" d="100"/>
          <a:sy n="108" d="100"/>
        </p:scale>
        <p:origin x="-1704" y="-90"/>
      </p:cViewPr>
      <p:guideLst>
        <p:guide orient="horz" pos="2160"/>
        <p:guide pos="2880"/>
      </p:guideLst>
    </p:cSldViewPr>
  </p:slideViewPr>
  <p:outlineViewPr>
    <p:cViewPr>
      <p:scale>
        <a:sx n="33" d="100"/>
        <a:sy n="33" d="100"/>
      </p:scale>
      <p:origin x="0" y="841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E180CB-06EA-46D8-9AFD-FF8793ECC8BF}" type="datetimeFigureOut">
              <a:rPr lang="da-DK" smtClean="0"/>
              <a:t>10-04-2013</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1A8B9-A1FC-4758-9947-108441819A0A}" type="slidenum">
              <a:rPr lang="da-DK" smtClean="0"/>
              <a:t>‹nr.›</a:t>
            </a:fld>
            <a:endParaRPr lang="da-DK"/>
          </a:p>
        </p:txBody>
      </p:sp>
    </p:spTree>
    <p:extLst>
      <p:ext uri="{BB962C8B-B14F-4D97-AF65-F5344CB8AC3E}">
        <p14:creationId xmlns:p14="http://schemas.microsoft.com/office/powerpoint/2010/main" val="298030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DD81A8B9-A1FC-4758-9947-108441819A0A}" type="slidenum">
              <a:rPr lang="da-DK" smtClean="0"/>
              <a:t>1</a:t>
            </a:fld>
            <a:endParaRPr lang="da-DK" dirty="0"/>
          </a:p>
        </p:txBody>
      </p:sp>
    </p:spTree>
    <p:extLst>
      <p:ext uri="{BB962C8B-B14F-4D97-AF65-F5344CB8AC3E}">
        <p14:creationId xmlns:p14="http://schemas.microsoft.com/office/powerpoint/2010/main" val="1467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diasnummer 3"/>
          <p:cNvSpPr>
            <a:spLocks noGrp="1"/>
          </p:cNvSpPr>
          <p:nvPr>
            <p:ph type="sldNum" sz="quarter" idx="10"/>
          </p:nvPr>
        </p:nvSpPr>
        <p:spPr/>
        <p:txBody>
          <a:bodyPr/>
          <a:lstStyle/>
          <a:p>
            <a:fld id="{DD81A8B9-A1FC-4758-9947-108441819A0A}" type="slidenum">
              <a:rPr lang="da-DK" smtClean="0"/>
              <a:t>29</a:t>
            </a:fld>
            <a:endParaRPr lang="da-DK"/>
          </a:p>
        </p:txBody>
      </p:sp>
    </p:spTree>
    <p:extLst>
      <p:ext uri="{BB962C8B-B14F-4D97-AF65-F5344CB8AC3E}">
        <p14:creationId xmlns:p14="http://schemas.microsoft.com/office/powerpoint/2010/main" val="412938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8" name="Titel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da-DK" smtClean="0"/>
              <a:t>Klik for at redigere i master</a:t>
            </a:r>
            <a:endParaRPr kumimoji="0" lang="en-US"/>
          </a:p>
        </p:txBody>
      </p:sp>
      <p:sp>
        <p:nvSpPr>
          <p:cNvPr id="9" name="Undertitel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a-DK" smtClean="0"/>
              <a:t>Klik for at redigere i master</a:t>
            </a:r>
            <a:endParaRPr kumimoji="0" lang="en-US"/>
          </a:p>
        </p:txBody>
      </p:sp>
      <p:sp>
        <p:nvSpPr>
          <p:cNvPr id="28" name="Pladsholder til dato 27"/>
          <p:cNvSpPr>
            <a:spLocks noGrp="1"/>
          </p:cNvSpPr>
          <p:nvPr>
            <p:ph type="dt" sz="half" idx="10"/>
          </p:nvPr>
        </p:nvSpPr>
        <p:spPr>
          <a:xfrm>
            <a:off x="6400800" y="6355080"/>
            <a:ext cx="2286000" cy="365760"/>
          </a:xfrm>
        </p:spPr>
        <p:txBody>
          <a:bodyPr/>
          <a:lstStyle>
            <a:lvl1pPr>
              <a:defRPr sz="1400"/>
            </a:lvl1pPr>
          </a:lstStyle>
          <a:p>
            <a:fld id="{A43A1B83-31F4-4B8C-AA14-1B5A10F1742F}" type="datetimeFigureOut">
              <a:rPr lang="da-DK" smtClean="0"/>
              <a:t>10-04-2013</a:t>
            </a:fld>
            <a:endParaRPr lang="da-DK"/>
          </a:p>
        </p:txBody>
      </p:sp>
      <p:sp>
        <p:nvSpPr>
          <p:cNvPr id="17" name="Pladsholder til sidefod 16"/>
          <p:cNvSpPr>
            <a:spLocks noGrp="1"/>
          </p:cNvSpPr>
          <p:nvPr>
            <p:ph type="ftr" sz="quarter" idx="11"/>
          </p:nvPr>
        </p:nvSpPr>
        <p:spPr>
          <a:xfrm>
            <a:off x="2898648" y="6355080"/>
            <a:ext cx="3474720" cy="365760"/>
          </a:xfrm>
        </p:spPr>
        <p:txBody>
          <a:bodyPr/>
          <a:lstStyle/>
          <a:p>
            <a:endParaRPr lang="da-DK"/>
          </a:p>
        </p:txBody>
      </p:sp>
      <p:sp>
        <p:nvSpPr>
          <p:cNvPr id="29" name="Pladsholder til diasnummer 28"/>
          <p:cNvSpPr>
            <a:spLocks noGrp="1"/>
          </p:cNvSpPr>
          <p:nvPr>
            <p:ph type="sldNum" sz="quarter" idx="12"/>
          </p:nvPr>
        </p:nvSpPr>
        <p:spPr>
          <a:xfrm>
            <a:off x="1216152" y="6355080"/>
            <a:ext cx="1219200" cy="365760"/>
          </a:xfrm>
        </p:spPr>
        <p:txBody>
          <a:bodyPr/>
          <a:lstStyle/>
          <a:p>
            <a:fld id="{EF8647FB-37F1-4F33-B7A5-5C3D49A31C33}" type="slidenum">
              <a:rPr lang="da-DK" smtClean="0"/>
              <a:t>‹nr.›</a:t>
            </a:fld>
            <a:endParaRPr lang="da-DK"/>
          </a:p>
        </p:txBody>
      </p:sp>
      <p:sp>
        <p:nvSpPr>
          <p:cNvPr id="21" name="Rektangel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ktangel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ktangel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ktangel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a-DK" smtClean="0"/>
              <a:t>Klik for at redigere i master</a:t>
            </a:r>
            <a:endParaRPr kumimoji="0" lang="en-US"/>
          </a:p>
        </p:txBody>
      </p:sp>
      <p:sp>
        <p:nvSpPr>
          <p:cNvPr id="3" name="Pladsholder til lodret titel 2"/>
          <p:cNvSpPr>
            <a:spLocks noGrp="1"/>
          </p:cNvSpPr>
          <p:nvPr>
            <p:ph type="body" orient="vert" idx="1"/>
          </p:nvPr>
        </p:nvSpPr>
        <p:spPr/>
        <p:txBody>
          <a:bodyPr vert="eaVer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dato 3"/>
          <p:cNvSpPr>
            <a:spLocks noGrp="1"/>
          </p:cNvSpPr>
          <p:nvPr>
            <p:ph type="dt" sz="half" idx="10"/>
          </p:nvPr>
        </p:nvSpPr>
        <p:spPr/>
        <p:txBody>
          <a:bodyPr/>
          <a:lstStyle/>
          <a:p>
            <a:fld id="{A43A1B83-31F4-4B8C-AA14-1B5A10F1742F}" type="datetimeFigureOut">
              <a:rPr lang="da-DK" smtClean="0"/>
              <a:t>10-04-2013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EF8647FB-37F1-4F33-B7A5-5C3D49A31C33}"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kumimoji="0" lang="da-DK" smtClean="0"/>
              <a:t>Klik for at redigere i master</a:t>
            </a:r>
            <a:endParaRPr kumimoji="0" lang="en-US"/>
          </a:p>
        </p:txBody>
      </p:sp>
      <p:sp>
        <p:nvSpPr>
          <p:cNvPr id="3" name="Pladsholder til lodret titel 2"/>
          <p:cNvSpPr>
            <a:spLocks noGrp="1"/>
          </p:cNvSpPr>
          <p:nvPr>
            <p:ph type="body" orient="vert" idx="1"/>
          </p:nvPr>
        </p:nvSpPr>
        <p:spPr>
          <a:xfrm>
            <a:off x="457200" y="274638"/>
            <a:ext cx="6019800" cy="5851525"/>
          </a:xfrm>
        </p:spPr>
        <p:txBody>
          <a:bodyPr vert="eaVert"/>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4" name="Pladsholder til dato 3"/>
          <p:cNvSpPr>
            <a:spLocks noGrp="1"/>
          </p:cNvSpPr>
          <p:nvPr>
            <p:ph type="dt" sz="half" idx="10"/>
          </p:nvPr>
        </p:nvSpPr>
        <p:spPr/>
        <p:txBody>
          <a:bodyPr/>
          <a:lstStyle/>
          <a:p>
            <a:fld id="{A43A1B83-31F4-4B8C-AA14-1B5A10F1742F}" type="datetimeFigureOut">
              <a:rPr lang="da-DK" smtClean="0"/>
              <a:t>10-04-2013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EF8647FB-37F1-4F33-B7A5-5C3D49A31C33}" type="slidenum">
              <a:rPr lang="da-DK" smtClean="0"/>
              <a:t>‹nr.›</a:t>
            </a:fld>
            <a:endParaRPr lang="da-DK"/>
          </a:p>
        </p:txBody>
      </p:sp>
      <p:sp>
        <p:nvSpPr>
          <p:cNvPr id="7" name="Lige forbindelse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Ligebenet trekant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Lige forbindelse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a-DK" smtClean="0"/>
              <a:t>Klik for at redigere i master</a:t>
            </a:r>
            <a:endParaRPr kumimoji="0" lang="en-US"/>
          </a:p>
        </p:txBody>
      </p:sp>
      <p:sp>
        <p:nvSpPr>
          <p:cNvPr id="4" name="Pladsholder til dato 3"/>
          <p:cNvSpPr>
            <a:spLocks noGrp="1"/>
          </p:cNvSpPr>
          <p:nvPr>
            <p:ph type="dt" sz="half" idx="10"/>
          </p:nvPr>
        </p:nvSpPr>
        <p:spPr/>
        <p:txBody>
          <a:bodyPr/>
          <a:lstStyle/>
          <a:p>
            <a:fld id="{A43A1B83-31F4-4B8C-AA14-1B5A10F1742F}" type="datetimeFigureOut">
              <a:rPr lang="da-DK" smtClean="0"/>
              <a:t>10-04-2013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EF8647FB-37F1-4F33-B7A5-5C3D49A31C33}" type="slidenum">
              <a:rPr lang="da-DK" smtClean="0"/>
              <a:t>‹nr.›</a:t>
            </a:fld>
            <a:endParaRPr lang="da-DK"/>
          </a:p>
        </p:txBody>
      </p:sp>
      <p:sp>
        <p:nvSpPr>
          <p:cNvPr id="8" name="Pladsholder til indhold 7"/>
          <p:cNvSpPr>
            <a:spLocks noGrp="1"/>
          </p:cNvSpPr>
          <p:nvPr>
            <p:ph sz="quarter" idx="1"/>
          </p:nvPr>
        </p:nvSpPr>
        <p:spPr>
          <a:xfrm>
            <a:off x="457200" y="1219200"/>
            <a:ext cx="8229600" cy="4937760"/>
          </a:xfrm>
        </p:spPr>
        <p:txBody>
          <a:bodyPr/>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da-DK" smtClean="0"/>
              <a:t>Klik for at redigere i master</a:t>
            </a:r>
            <a:endParaRPr kumimoji="0" lang="en-US"/>
          </a:p>
        </p:txBody>
      </p:sp>
      <p:sp>
        <p:nvSpPr>
          <p:cNvPr id="3" name="Pladsholder til tekst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a-DK" smtClean="0"/>
              <a:t>Klik for at redigere i master</a:t>
            </a:r>
          </a:p>
        </p:txBody>
      </p:sp>
      <p:sp>
        <p:nvSpPr>
          <p:cNvPr id="4" name="Pladsholder til dato 3"/>
          <p:cNvSpPr>
            <a:spLocks noGrp="1"/>
          </p:cNvSpPr>
          <p:nvPr>
            <p:ph type="dt" sz="half" idx="10"/>
          </p:nvPr>
        </p:nvSpPr>
        <p:spPr>
          <a:xfrm>
            <a:off x="6400800" y="6355080"/>
            <a:ext cx="2286000" cy="365760"/>
          </a:xfrm>
        </p:spPr>
        <p:txBody>
          <a:bodyPr/>
          <a:lstStyle/>
          <a:p>
            <a:fld id="{A43A1B83-31F4-4B8C-AA14-1B5A10F1742F}" type="datetimeFigureOut">
              <a:rPr lang="da-DK" smtClean="0"/>
              <a:t>10-04-2013</a:t>
            </a:fld>
            <a:endParaRPr lang="da-DK"/>
          </a:p>
        </p:txBody>
      </p:sp>
      <p:sp>
        <p:nvSpPr>
          <p:cNvPr id="5" name="Pladsholder til sidefod 4"/>
          <p:cNvSpPr>
            <a:spLocks noGrp="1"/>
          </p:cNvSpPr>
          <p:nvPr>
            <p:ph type="ftr" sz="quarter" idx="11"/>
          </p:nvPr>
        </p:nvSpPr>
        <p:spPr>
          <a:xfrm>
            <a:off x="2898648" y="6355080"/>
            <a:ext cx="3474720" cy="365760"/>
          </a:xfrm>
        </p:spPr>
        <p:txBody>
          <a:bodyPr/>
          <a:lstStyle/>
          <a:p>
            <a:endParaRPr lang="da-DK"/>
          </a:p>
        </p:txBody>
      </p:sp>
      <p:sp>
        <p:nvSpPr>
          <p:cNvPr id="6" name="Pladsholder til diasnummer 5"/>
          <p:cNvSpPr>
            <a:spLocks noGrp="1"/>
          </p:cNvSpPr>
          <p:nvPr>
            <p:ph type="sldNum" sz="quarter" idx="12"/>
          </p:nvPr>
        </p:nvSpPr>
        <p:spPr>
          <a:xfrm>
            <a:off x="1069848" y="6355080"/>
            <a:ext cx="1520952" cy="365760"/>
          </a:xfrm>
        </p:spPr>
        <p:txBody>
          <a:bodyPr/>
          <a:lstStyle/>
          <a:p>
            <a:fld id="{EF8647FB-37F1-4F33-B7A5-5C3D49A31C33}" type="slidenum">
              <a:rPr lang="da-DK" smtClean="0"/>
              <a:t>‹nr.›</a:t>
            </a:fld>
            <a:endParaRPr lang="da-DK"/>
          </a:p>
        </p:txBody>
      </p:sp>
      <p:sp>
        <p:nvSpPr>
          <p:cNvPr id="7" name="Rektangel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ktangel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a-DK" smtClean="0"/>
              <a:t>Klik for at redigere i master</a:t>
            </a:r>
            <a:endParaRPr kumimoji="0" lang="en-US"/>
          </a:p>
        </p:txBody>
      </p:sp>
      <p:sp>
        <p:nvSpPr>
          <p:cNvPr id="5" name="Pladsholder til dato 4"/>
          <p:cNvSpPr>
            <a:spLocks noGrp="1"/>
          </p:cNvSpPr>
          <p:nvPr>
            <p:ph type="dt" sz="half" idx="10"/>
          </p:nvPr>
        </p:nvSpPr>
        <p:spPr/>
        <p:txBody>
          <a:bodyPr/>
          <a:lstStyle/>
          <a:p>
            <a:fld id="{A43A1B83-31F4-4B8C-AA14-1B5A10F1742F}" type="datetimeFigureOut">
              <a:rPr lang="da-DK" smtClean="0"/>
              <a:t>10-04-2013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EF8647FB-37F1-4F33-B7A5-5C3D49A31C33}" type="slidenum">
              <a:rPr lang="da-DK" smtClean="0"/>
              <a:t>‹nr.›</a:t>
            </a:fld>
            <a:endParaRPr lang="da-DK"/>
          </a:p>
        </p:txBody>
      </p:sp>
      <p:sp>
        <p:nvSpPr>
          <p:cNvPr id="9" name="Pladsholder til indhold 8"/>
          <p:cNvSpPr>
            <a:spLocks noGrp="1"/>
          </p:cNvSpPr>
          <p:nvPr>
            <p:ph sz="quarter" idx="1"/>
          </p:nvPr>
        </p:nvSpPr>
        <p:spPr>
          <a:xfrm>
            <a:off x="457200" y="1219200"/>
            <a:ext cx="4041648" cy="4937760"/>
          </a:xfrm>
        </p:spPr>
        <p:txBody>
          <a:bodyPr/>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11" name="Pladsholder til indhold 10"/>
          <p:cNvSpPr>
            <a:spLocks noGrp="1"/>
          </p:cNvSpPr>
          <p:nvPr>
            <p:ph sz="quarter" idx="2"/>
          </p:nvPr>
        </p:nvSpPr>
        <p:spPr>
          <a:xfrm>
            <a:off x="4632198" y="1216152"/>
            <a:ext cx="4041648" cy="4937760"/>
          </a:xfrm>
        </p:spPr>
        <p:txBody>
          <a:bodyPr/>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nchor="ctr"/>
          <a:lstStyle>
            <a:lvl1pPr>
              <a:defRPr/>
            </a:lvl1pPr>
          </a:lstStyle>
          <a:p>
            <a:r>
              <a:rPr kumimoji="0" lang="da-DK" smtClean="0"/>
              <a:t>Klik for at redigere i master</a:t>
            </a:r>
            <a:endParaRPr kumimoji="0" lang="en-US"/>
          </a:p>
        </p:txBody>
      </p:sp>
      <p:sp>
        <p:nvSpPr>
          <p:cNvPr id="3" name="Pladsholder til tekst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a-DK" smtClean="0"/>
              <a:t>Klik for at redigere i master</a:t>
            </a:r>
          </a:p>
        </p:txBody>
      </p:sp>
      <p:sp>
        <p:nvSpPr>
          <p:cNvPr id="4" name="Pladsholder til tekst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a-DK" smtClean="0"/>
              <a:t>Klik for at redigere i master</a:t>
            </a:r>
          </a:p>
        </p:txBody>
      </p:sp>
      <p:sp>
        <p:nvSpPr>
          <p:cNvPr id="7" name="Pladsholder til dato 6"/>
          <p:cNvSpPr>
            <a:spLocks noGrp="1"/>
          </p:cNvSpPr>
          <p:nvPr>
            <p:ph type="dt" sz="half" idx="10"/>
          </p:nvPr>
        </p:nvSpPr>
        <p:spPr/>
        <p:txBody>
          <a:bodyPr/>
          <a:lstStyle/>
          <a:p>
            <a:fld id="{A43A1B83-31F4-4B8C-AA14-1B5A10F1742F}" type="datetimeFigureOut">
              <a:rPr lang="da-DK" smtClean="0"/>
              <a:t>10-04-2013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EF8647FB-37F1-4F33-B7A5-5C3D49A31C33}" type="slidenum">
              <a:rPr lang="da-DK" smtClean="0"/>
              <a:t>‹nr.›</a:t>
            </a:fld>
            <a:endParaRPr lang="da-DK"/>
          </a:p>
        </p:txBody>
      </p:sp>
      <p:sp>
        <p:nvSpPr>
          <p:cNvPr id="11" name="Pladsholder til indhold 10"/>
          <p:cNvSpPr>
            <a:spLocks noGrp="1"/>
          </p:cNvSpPr>
          <p:nvPr>
            <p:ph sz="quarter" idx="2"/>
          </p:nvPr>
        </p:nvSpPr>
        <p:spPr>
          <a:xfrm>
            <a:off x="457200" y="2133600"/>
            <a:ext cx="4038600" cy="4038600"/>
          </a:xfrm>
        </p:spPr>
        <p:txBody>
          <a:bodyPr/>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
        <p:nvSpPr>
          <p:cNvPr id="13" name="Pladsholder til indhold 12"/>
          <p:cNvSpPr>
            <a:spLocks noGrp="1"/>
          </p:cNvSpPr>
          <p:nvPr>
            <p:ph sz="quarter" idx="4"/>
          </p:nvPr>
        </p:nvSpPr>
        <p:spPr>
          <a:xfrm>
            <a:off x="4648200" y="2133600"/>
            <a:ext cx="4038600" cy="4038600"/>
          </a:xfrm>
        </p:spPr>
        <p:txBody>
          <a:bodyPr/>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a-DK" smtClean="0"/>
              <a:t>Klik for at redigere i master</a:t>
            </a:r>
            <a:endParaRPr kumimoji="0" lang="en-US"/>
          </a:p>
        </p:txBody>
      </p:sp>
      <p:sp>
        <p:nvSpPr>
          <p:cNvPr id="3" name="Pladsholder til dato 2"/>
          <p:cNvSpPr>
            <a:spLocks noGrp="1"/>
          </p:cNvSpPr>
          <p:nvPr>
            <p:ph type="dt" sz="half" idx="10"/>
          </p:nvPr>
        </p:nvSpPr>
        <p:spPr/>
        <p:txBody>
          <a:bodyPr/>
          <a:lstStyle/>
          <a:p>
            <a:fld id="{A43A1B83-31F4-4B8C-AA14-1B5A10F1742F}" type="datetimeFigureOut">
              <a:rPr lang="da-DK" smtClean="0"/>
              <a:t>10-04-2013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EF8647FB-37F1-4F33-B7A5-5C3D49A31C33}" type="slidenum">
              <a:rPr lang="da-DK" smtClean="0"/>
              <a:t>‹nr.›</a:t>
            </a:fld>
            <a:endParaRPr lang="da-DK"/>
          </a:p>
        </p:txBody>
      </p:sp>
      <p:sp>
        <p:nvSpPr>
          <p:cNvPr id="6" name="Ligebenet trekant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43A1B83-31F4-4B8C-AA14-1B5A10F1742F}" type="datetimeFigureOut">
              <a:rPr lang="da-DK" smtClean="0"/>
              <a:t>10-04-2013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EF8647FB-37F1-4F33-B7A5-5C3D49A31C33}" type="slidenum">
              <a:rPr lang="da-DK" smtClean="0"/>
              <a:t>‹nr.›</a:t>
            </a:fld>
            <a:endParaRPr lang="da-DK"/>
          </a:p>
        </p:txBody>
      </p:sp>
      <p:sp>
        <p:nvSpPr>
          <p:cNvPr id="5" name="Lige forbindelse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Ligebenet trekant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da-DK" smtClean="0"/>
              <a:t>Klik for at redigere i master</a:t>
            </a:r>
            <a:endParaRPr kumimoji="0" lang="en-US"/>
          </a:p>
        </p:txBody>
      </p:sp>
      <p:sp>
        <p:nvSpPr>
          <p:cNvPr id="3" name="Pladsholder til tekst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a-DK" smtClean="0"/>
              <a:t>Klik for at redigere i master</a:t>
            </a:r>
          </a:p>
        </p:txBody>
      </p:sp>
      <p:sp>
        <p:nvSpPr>
          <p:cNvPr id="5" name="Pladsholder til dato 4"/>
          <p:cNvSpPr>
            <a:spLocks noGrp="1"/>
          </p:cNvSpPr>
          <p:nvPr>
            <p:ph type="dt" sz="half" idx="10"/>
          </p:nvPr>
        </p:nvSpPr>
        <p:spPr/>
        <p:txBody>
          <a:bodyPr/>
          <a:lstStyle/>
          <a:p>
            <a:fld id="{A43A1B83-31F4-4B8C-AA14-1B5A10F1742F}" type="datetimeFigureOut">
              <a:rPr lang="da-DK" smtClean="0"/>
              <a:t>10-04-2013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EF8647FB-37F1-4F33-B7A5-5C3D49A31C33}" type="slidenum">
              <a:rPr lang="da-DK" smtClean="0"/>
              <a:t>‹nr.›</a:t>
            </a:fld>
            <a:endParaRPr lang="da-DK"/>
          </a:p>
        </p:txBody>
      </p:sp>
      <p:sp>
        <p:nvSpPr>
          <p:cNvPr id="8" name="Lige forbindelse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Lige forbindelse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Ligebenet trekant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ladsholder til indhold 11"/>
          <p:cNvSpPr>
            <a:spLocks noGrp="1"/>
          </p:cNvSpPr>
          <p:nvPr>
            <p:ph sz="quarter" idx="1"/>
          </p:nvPr>
        </p:nvSpPr>
        <p:spPr>
          <a:xfrm>
            <a:off x="304800" y="304800"/>
            <a:ext cx="5715000" cy="5715000"/>
          </a:xfrm>
        </p:spPr>
        <p:txBody>
          <a:bodyPr/>
          <a:lstStyle/>
          <a:p>
            <a:pPr lvl="0" eaLnBrk="1" latinLnBrk="0" hangingPunct="1"/>
            <a:r>
              <a:rPr lang="da-DK" smtClean="0"/>
              <a:t>Klik for at redigere i master</a:t>
            </a:r>
          </a:p>
          <a:p>
            <a:pPr lvl="1" eaLnBrk="1" latinLnBrk="0" hangingPunct="1"/>
            <a:r>
              <a:rPr lang="da-DK" smtClean="0"/>
              <a:t>Andet niveau</a:t>
            </a:r>
          </a:p>
          <a:p>
            <a:pPr lvl="2" eaLnBrk="1" latinLnBrk="0" hangingPunct="1"/>
            <a:r>
              <a:rPr lang="da-DK" smtClean="0"/>
              <a:t>Tredje niveau</a:t>
            </a:r>
          </a:p>
          <a:p>
            <a:pPr lvl="3" eaLnBrk="1" latinLnBrk="0" hangingPunct="1"/>
            <a:r>
              <a:rPr lang="da-DK" smtClean="0"/>
              <a:t>Fjerde niveau</a:t>
            </a:r>
          </a:p>
          <a:p>
            <a:pPr lvl="4" eaLnBrk="1" latinLnBrk="0" hangingPunct="1"/>
            <a:r>
              <a:rPr lang="da-DK" smtClean="0"/>
              <a:t>Femte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da-DK" smtClean="0"/>
              <a:t>Klik for at redigere i master</a:t>
            </a:r>
            <a:endParaRPr kumimoji="0" lang="en-US"/>
          </a:p>
        </p:txBody>
      </p:sp>
      <p:sp>
        <p:nvSpPr>
          <p:cNvPr id="3" name="Pladsholder til billede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da-DK" smtClean="0"/>
              <a:t>Klik på ikonet for at tilføje et billede</a:t>
            </a:r>
            <a:endParaRPr kumimoji="0" lang="en-US" dirty="0"/>
          </a:p>
        </p:txBody>
      </p:sp>
      <p:sp>
        <p:nvSpPr>
          <p:cNvPr id="4" name="Pladsholder til tekst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a-DK" smtClean="0"/>
              <a:t>Klik for at redigere i master</a:t>
            </a:r>
          </a:p>
        </p:txBody>
      </p:sp>
      <p:sp>
        <p:nvSpPr>
          <p:cNvPr id="5" name="Pladsholder til dato 4"/>
          <p:cNvSpPr>
            <a:spLocks noGrp="1"/>
          </p:cNvSpPr>
          <p:nvPr>
            <p:ph type="dt" sz="half" idx="10"/>
          </p:nvPr>
        </p:nvSpPr>
        <p:spPr/>
        <p:txBody>
          <a:bodyPr/>
          <a:lstStyle/>
          <a:p>
            <a:fld id="{A43A1B83-31F4-4B8C-AA14-1B5A10F1742F}" type="datetimeFigureOut">
              <a:rPr lang="da-DK" smtClean="0"/>
              <a:t>10-04-2013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EF8647FB-37F1-4F33-B7A5-5C3D49A31C33}" type="slidenum">
              <a:rPr lang="da-DK" smtClean="0"/>
              <a:t>‹nr.›</a:t>
            </a:fld>
            <a:endParaRPr lang="da-DK"/>
          </a:p>
        </p:txBody>
      </p:sp>
      <p:sp>
        <p:nvSpPr>
          <p:cNvPr id="8" name="Lige forbindelse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Ligebenet trekant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ktangel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Pladsholder til titel 21"/>
          <p:cNvSpPr>
            <a:spLocks noGrp="1"/>
          </p:cNvSpPr>
          <p:nvPr>
            <p:ph type="title"/>
          </p:nvPr>
        </p:nvSpPr>
        <p:spPr>
          <a:xfrm>
            <a:off x="457200" y="152400"/>
            <a:ext cx="8229600" cy="990600"/>
          </a:xfrm>
          <a:prstGeom prst="rect">
            <a:avLst/>
          </a:prstGeom>
        </p:spPr>
        <p:txBody>
          <a:bodyPr vert="horz" anchor="b" anchorCtr="0">
            <a:normAutofit/>
          </a:bodyPr>
          <a:lstStyle/>
          <a:p>
            <a:r>
              <a:rPr kumimoji="0" lang="da-DK" smtClean="0"/>
              <a:t>Klik for at redigere i master</a:t>
            </a:r>
            <a:endParaRPr kumimoji="0" lang="en-US"/>
          </a:p>
        </p:txBody>
      </p:sp>
      <p:sp>
        <p:nvSpPr>
          <p:cNvPr id="13" name="Pladsholder til tekst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da-DK" smtClean="0"/>
              <a:t>Klik for at redigere i master</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lang="en-US"/>
          </a:p>
        </p:txBody>
      </p:sp>
      <p:sp>
        <p:nvSpPr>
          <p:cNvPr id="14" name="Pladsholder til dato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A43A1B83-31F4-4B8C-AA14-1B5A10F1742F}" type="datetimeFigureOut">
              <a:rPr lang="da-DK" smtClean="0"/>
              <a:t>10-04-2013</a:t>
            </a:fld>
            <a:endParaRPr lang="da-DK"/>
          </a:p>
        </p:txBody>
      </p:sp>
      <p:sp>
        <p:nvSpPr>
          <p:cNvPr id="3" name="Pladsholder til sidefod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da-DK"/>
          </a:p>
        </p:txBody>
      </p:sp>
      <p:sp>
        <p:nvSpPr>
          <p:cNvPr id="23" name="Pladsholder til diasnumm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EF8647FB-37F1-4F33-B7A5-5C3D49A31C33}" type="slidenum">
              <a:rPr lang="da-DK" smtClean="0"/>
              <a:t>‹nr.›</a:t>
            </a:fld>
            <a:endParaRPr lang="da-DK"/>
          </a:p>
        </p:txBody>
      </p:sp>
      <p:sp>
        <p:nvSpPr>
          <p:cNvPr id="28" name="Lige forbindelse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Lige forbindelse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Ligebenet trekant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ymerick.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daninfekt.d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ncbi.nlm.nih.gov/pmc/articles/PMC2326753/" TargetMode="External"/><Relationship Id="rId7" Type="http://schemas.openxmlformats.org/officeDocument/2006/relationships/hyperlink" Target="http://onlinelibrary.wiley.com/doi/10.1111/j.1365-3024.2011.01345.x/pdf" TargetMode="External"/><Relationship Id="rId2" Type="http://schemas.openxmlformats.org/officeDocument/2006/relationships/hyperlink" Target="http://www.ncbi.nlm.nih.gov/pmc/articles/PMC2187567/" TargetMode="External"/><Relationship Id="rId1" Type="http://schemas.openxmlformats.org/officeDocument/2006/relationships/slideLayout" Target="../slideLayouts/slideLayout2.xml"/><Relationship Id="rId6" Type="http://schemas.openxmlformats.org/officeDocument/2006/relationships/hyperlink" Target="http://www.ncbi.nlm.nih.gov/pmc/articles/PMC3028856/" TargetMode="External"/><Relationship Id="rId5" Type="http://schemas.openxmlformats.org/officeDocument/2006/relationships/hyperlink" Target="http://www.ncbi.nlm.nih.gov/pmc/articles/PMC3170916/" TargetMode="External"/><Relationship Id="rId4" Type="http://schemas.openxmlformats.org/officeDocument/2006/relationships/hyperlink" Target="http://download.cell.com/immunity/pdf/PIIS1074761302003254.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ncbi.nlm.nih.gov/pubmed/12946326" TargetMode="External"/><Relationship Id="rId2" Type="http://schemas.openxmlformats.org/officeDocument/2006/relationships/hyperlink" Target="http://cid.oxfordjournals.org/content/25/Supplement_1/S2.full.pdf"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www.medsci.org/v10p0362.pdf" TargetMode="External"/><Relationship Id="rId2" Type="http://schemas.openxmlformats.org/officeDocument/2006/relationships/hyperlink" Target="http://www.ncbi.nlm.nih.gov/pubmed/?term=Lyme+C4a"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hyperlink" Target="http://www.ncbi.nlm.nih.gov/entrez/query.fcgi?cmd=Retrieve&amp;db=PubMed&amp;list_uids=8240439&amp;dopt=Abstract" TargetMode="External"/><Relationship Id="rId2" Type="http://schemas.openxmlformats.org/officeDocument/2006/relationships/hyperlink" Target="http://www.ncbi.nlm.nih.gov/pmc/articles/PMC3474945/" TargetMode="External"/><Relationship Id="rId1" Type="http://schemas.openxmlformats.org/officeDocument/2006/relationships/slideLayout" Target="../slideLayouts/slideLayout2.xml"/><Relationship Id="rId4" Type="http://schemas.openxmlformats.org/officeDocument/2006/relationships/hyperlink" Target="http://lymerick.net/persistent-borreliosis.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hyperlink" Target="http://www.brianjford.com/a-avl01.htm" TargetMode="External"/><Relationship Id="rId5" Type="http://schemas.openxmlformats.org/officeDocument/2006/relationships/image" Target="../media/image12.png"/><Relationship Id="rId4" Type="http://schemas.openxmlformats.org/officeDocument/2006/relationships/hyperlink" Target="http://www.brianjford.com/avspec11.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www.brianjford.com/wavrbcs.jpg" TargetMode="External"/><Relationship Id="rId2" Type="http://schemas.openxmlformats.org/officeDocument/2006/relationships/hyperlink" Target="http://www.brianjford.com/a-avl01.htm" TargetMode="External"/><Relationship Id="rId1" Type="http://schemas.openxmlformats.org/officeDocument/2006/relationships/slideLayout" Target="../slideLayouts/slideLayout6.xml"/><Relationship Id="rId6" Type="http://schemas.openxmlformats.org/officeDocument/2006/relationships/hyperlink" Target="http://www.ucmp.berkeley.edu/history/leeuwenhoek.html" TargetMode="External"/><Relationship Id="rId5" Type="http://schemas.openxmlformats.org/officeDocument/2006/relationships/hyperlink" Target="http://en.wikipedia.org/wiki/Antonie_van_Leeuwenhoek"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Microscope" TargetMode="Externa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hyperlink" Target="http://www.ebay.com/itm/PAUL-WAECHTER-BERLIN-ANTIQUE-BRASS-TRICHINEN-MIKROSKOP-MICROSCOPE-STATIV-VIII-/330896604756?pt=LH_DefaultDomain_0&amp;hash=item4d0af97e54"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en.wikipedia.org/wiki/Bacillus_anthracis" TargetMode="External"/><Relationship Id="rId13" Type="http://schemas.openxmlformats.org/officeDocument/2006/relationships/hyperlink" Target="http://en.wikipedia.org/wiki/Endospore" TargetMode="External"/><Relationship Id="rId3" Type="http://schemas.openxmlformats.org/officeDocument/2006/relationships/hyperlink" Target="http://en.wikipedia.org/wiki/Rudolf_Virchow" TargetMode="External"/><Relationship Id="rId7" Type="http://schemas.openxmlformats.org/officeDocument/2006/relationships/hyperlink" Target="http://en.wikipedia.org/wiki/Casimir_Davaine" TargetMode="External"/><Relationship Id="rId12" Type="http://schemas.openxmlformats.org/officeDocument/2006/relationships/hyperlink" Target="http://en.wikipedia.org/wiki/Bacillus" TargetMode="External"/><Relationship Id="rId2" Type="http://schemas.openxmlformats.org/officeDocument/2006/relationships/hyperlink" Target="http://archive.org/details/spirochaetesrevi00bosaiala" TargetMode="External"/><Relationship Id="rId1" Type="http://schemas.openxmlformats.org/officeDocument/2006/relationships/slideLayout" Target="../slideLayouts/slideLayout2.xml"/><Relationship Id="rId6" Type="http://schemas.openxmlformats.org/officeDocument/2006/relationships/hyperlink" Target="http://neilanthony.wordpress.com/2012/01/26/pleomorphism-microzymas/" TargetMode="External"/><Relationship Id="rId11" Type="http://schemas.openxmlformats.org/officeDocument/2006/relationships/hyperlink" Target="http://en.wikipedia.org/wiki/Ferdinand_Cohn" TargetMode="External"/><Relationship Id="rId5" Type="http://schemas.openxmlformats.org/officeDocument/2006/relationships/hyperlink" Target="http://en.wikipedia.org/wiki/Autopsy" TargetMode="External"/><Relationship Id="rId10" Type="http://schemas.openxmlformats.org/officeDocument/2006/relationships/hyperlink" Target="http://de.wikipedia.org/wiki/Otto_Obermeier_(Arzt)" TargetMode="External"/><Relationship Id="rId4" Type="http://schemas.openxmlformats.org/officeDocument/2006/relationships/hyperlink" Target="http://en.wikipedia.org/wiki/Medical_sciences" TargetMode="External"/><Relationship Id="rId9" Type="http://schemas.openxmlformats.org/officeDocument/2006/relationships/hyperlink" Target="http://en.wikipedia.org/wiki/Anthrax"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Cell_culture" TargetMode="External"/><Relationship Id="rId13" Type="http://schemas.openxmlformats.org/officeDocument/2006/relationships/hyperlink" Target="http://en.wikipedia.org/wiki/Syphilis" TargetMode="External"/><Relationship Id="rId18" Type="http://schemas.openxmlformats.org/officeDocument/2006/relationships/hyperlink" Target="http://en.wikipedia.org/wiki/Alberto_Barton" TargetMode="External"/><Relationship Id="rId3" Type="http://schemas.openxmlformats.org/officeDocument/2006/relationships/hyperlink" Target="http://en.wikipedia.org/wiki/Mycobacterium_tuberculosis" TargetMode="External"/><Relationship Id="rId21" Type="http://schemas.openxmlformats.org/officeDocument/2006/relationships/hyperlink" Target="http://todayinsci.com/R/Ricketts_Howard/RickettsHoward-Paper.htm" TargetMode="External"/><Relationship Id="rId7" Type="http://schemas.openxmlformats.org/officeDocument/2006/relationships/hyperlink" Target="http://en.wikipedia.org/wiki/Robert_Koch#cite_note-pages_277-310-1" TargetMode="External"/><Relationship Id="rId12" Type="http://schemas.openxmlformats.org/officeDocument/2006/relationships/hyperlink" Target="http://en.wikipedia.org/wiki/Fritz_Schaudinn" TargetMode="External"/><Relationship Id="rId17" Type="http://schemas.openxmlformats.org/officeDocument/2006/relationships/hyperlink" Target="http://en.wikipedia.org/wiki/Secondary_syphilis" TargetMode="External"/><Relationship Id="rId2" Type="http://schemas.openxmlformats.org/officeDocument/2006/relationships/hyperlink" Target="http://en.wikipedia.org/wiki/Robert_Koch" TargetMode="External"/><Relationship Id="rId16" Type="http://schemas.openxmlformats.org/officeDocument/2006/relationships/hyperlink" Target="http://en.wikipedia.org/wiki/Vulva" TargetMode="External"/><Relationship Id="rId20" Type="http://schemas.openxmlformats.org/officeDocument/2006/relationships/hyperlink" Target="http://en.wikipedia.org/wiki/Howard_T._Ricketts" TargetMode="External"/><Relationship Id="rId1" Type="http://schemas.openxmlformats.org/officeDocument/2006/relationships/slideLayout" Target="../slideLayouts/slideLayout2.xml"/><Relationship Id="rId6" Type="http://schemas.openxmlformats.org/officeDocument/2006/relationships/hyperlink" Target="http://en.wikipedia.org/wiki/Koch's_postulates" TargetMode="External"/><Relationship Id="rId11" Type="http://schemas.openxmlformats.org/officeDocument/2006/relationships/hyperlink" Target="http://en.wikipedia.org/wiki/Babesia" TargetMode="External"/><Relationship Id="rId24" Type="http://schemas.openxmlformats.org/officeDocument/2006/relationships/hyperlink" Target="http://en.wikipedia.org/wiki/Borrelia" TargetMode="External"/><Relationship Id="rId5" Type="http://schemas.openxmlformats.org/officeDocument/2006/relationships/hyperlink" Target="http://en.wikipedia.org/wiki/Bacillus_anthracis" TargetMode="External"/><Relationship Id="rId15" Type="http://schemas.openxmlformats.org/officeDocument/2006/relationships/hyperlink" Target="http://en.wikipedia.org/wiki/Papula" TargetMode="External"/><Relationship Id="rId23" Type="http://schemas.openxmlformats.org/officeDocument/2006/relationships/hyperlink" Target="http://en.wikipedia.org/wiki/Am%C3%A9d%C3%A9e_Borrel" TargetMode="External"/><Relationship Id="rId10" Type="http://schemas.openxmlformats.org/officeDocument/2006/relationships/hyperlink" Target="http://en.wikipedia.org/wiki/Victor_Babe%C8%99" TargetMode="External"/><Relationship Id="rId19" Type="http://schemas.openxmlformats.org/officeDocument/2006/relationships/hyperlink" Target="http://en.wikipedia.org/wiki/Bartonella_bacilliformis" TargetMode="External"/><Relationship Id="rId4" Type="http://schemas.openxmlformats.org/officeDocument/2006/relationships/hyperlink" Target="http://en.wikipedia.org/wiki/Vibrio_cholerae" TargetMode="External"/><Relationship Id="rId9" Type="http://schemas.openxmlformats.org/officeDocument/2006/relationships/hyperlink" Target="http://www.ncbi.nlm.nih.gov/pubmed/23453733" TargetMode="External"/><Relationship Id="rId14" Type="http://schemas.openxmlformats.org/officeDocument/2006/relationships/hyperlink" Target="http://www.seranogroup.org/serano_docs/stokes/18324-h.htm#Chapter_V" TargetMode="External"/><Relationship Id="rId22" Type="http://schemas.openxmlformats.org/officeDocument/2006/relationships/hyperlink" Target="http://www.todayinsci.com/R/Ricketts_Howard/RickettsHoward-MemorialAddress.ht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lymerick.net/" TargetMode="External"/><Relationship Id="rId7" Type="http://schemas.openxmlformats.org/officeDocument/2006/relationships/image" Target="../media/image2.png"/><Relationship Id="rId2" Type="http://schemas.openxmlformats.org/officeDocument/2006/relationships/hyperlink" Target="http://lymerick.net/Bb-historyG.pdf" TargetMode="External"/><Relationship Id="rId1" Type="http://schemas.openxmlformats.org/officeDocument/2006/relationships/slideLayout" Target="../slideLayouts/slideLayout2.xml"/><Relationship Id="rId6" Type="http://schemas.openxmlformats.org/officeDocument/2006/relationships/hyperlink" Target="http://www.greekmedicine.net/pathology/Differentiation_of_Fever.html" TargetMode="External"/><Relationship Id="rId5" Type="http://schemas.openxmlformats.org/officeDocument/2006/relationships/hyperlink" Target="http://www.lyme.org/journal/abstracts/v6nsp-99.html" TargetMode="External"/><Relationship Id="rId4" Type="http://schemas.openxmlformats.org/officeDocument/2006/relationships/hyperlink" Target="https://www.google.dk/search?q=icemummy+borrelia"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en.wikipedia.org/wiki/Syphilis" TargetMode="External"/><Relationship Id="rId3" Type="http://schemas.openxmlformats.org/officeDocument/2006/relationships/hyperlink" Target="http://en.wikipedia.org/wiki/Brachyspiraceae" TargetMode="External"/><Relationship Id="rId7" Type="http://schemas.openxmlformats.org/officeDocument/2006/relationships/hyperlink" Target="http://en.wikipedia.org/wiki/Spirochaetaceae" TargetMode="External"/><Relationship Id="rId2" Type="http://schemas.openxmlformats.org/officeDocument/2006/relationships/hyperlink" Target="http://en.wikipedia.org/wiki/Spirochaetales" TargetMode="External"/><Relationship Id="rId1" Type="http://schemas.openxmlformats.org/officeDocument/2006/relationships/slideLayout" Target="../slideLayouts/slideLayout2.xml"/><Relationship Id="rId6" Type="http://schemas.openxmlformats.org/officeDocument/2006/relationships/hyperlink" Target="http://en.wikipedia.org/wiki/Leptospiraceae" TargetMode="External"/><Relationship Id="rId11" Type="http://schemas.openxmlformats.org/officeDocument/2006/relationships/hyperlink" Target="http://en.wikipedia.org/wiki/Pinta_(disease)" TargetMode="External"/><Relationship Id="rId5" Type="http://schemas.openxmlformats.org/officeDocument/2006/relationships/hyperlink" Target="http://www.ncbi.nlm.nih.gov/pmc/articles/PMC193795/" TargetMode="External"/><Relationship Id="rId10" Type="http://schemas.openxmlformats.org/officeDocument/2006/relationships/hyperlink" Target="http://en.wikipedia.org/wiki/Bejel" TargetMode="External"/><Relationship Id="rId4" Type="http://schemas.openxmlformats.org/officeDocument/2006/relationships/hyperlink" Target="http://en.wikipedia.org/wiki/Brachyspira_pilosicoli" TargetMode="External"/><Relationship Id="rId9" Type="http://schemas.openxmlformats.org/officeDocument/2006/relationships/hyperlink" Target="http://en.wikipedia.org/wiki/Yaw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lymerick.net/1998-Brorson.htm" TargetMode="External"/><Relationship Id="rId7" Type="http://schemas.openxmlformats.org/officeDocument/2006/relationships/hyperlink" Target="http://www.ncbi.nlm.nih.gov/pmc/articles/PMC3132871/pdf/idr-4-097.pdf" TargetMode="External"/><Relationship Id="rId12" Type="http://schemas.openxmlformats.org/officeDocument/2006/relationships/image" Target="../media/image21.png"/><Relationship Id="rId2" Type="http://schemas.openxmlformats.org/officeDocument/2006/relationships/hyperlink" Target="http://lymerick.net/2001-AdverseConditions.pdf" TargetMode="External"/><Relationship Id="rId1" Type="http://schemas.openxmlformats.org/officeDocument/2006/relationships/slideLayout" Target="../slideLayouts/slideLayout2.xml"/><Relationship Id="rId6" Type="http://schemas.openxmlformats.org/officeDocument/2006/relationships/hyperlink" Target="http://newhaven.edu/257034.pdf" TargetMode="External"/><Relationship Id="rId11" Type="http://schemas.openxmlformats.org/officeDocument/2006/relationships/image" Target="../media/image20.png"/><Relationship Id="rId5" Type="http://schemas.openxmlformats.org/officeDocument/2006/relationships/hyperlink" Target="http://www.ncbi.nlm.nih.gov/pubmed/11478686" TargetMode="External"/><Relationship Id="rId10" Type="http://schemas.openxmlformats.org/officeDocument/2006/relationships/image" Target="../media/image19.png"/><Relationship Id="rId4" Type="http://schemas.openxmlformats.org/officeDocument/2006/relationships/hyperlink" Target="http://lymerick.net/MK-videomicroscopy.html" TargetMode="External"/><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archive.org/details/spirochaetesrevi00bosaiala" TargetMode="External"/><Relationship Id="rId7" Type="http://schemas.openxmlformats.org/officeDocument/2006/relationships/image" Target="../media/image23.emf"/><Relationship Id="rId2" Type="http://schemas.openxmlformats.org/officeDocument/2006/relationships/hyperlink" Target="http://ia700304.us.archive.org/28/items/spirochaetesrevi00bosaiala/spirochaetesrevi00bosaiala.pdf" TargetMode="Externa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hyperlink" Target="http://www.ncbi.nlm.nih.gov/Taxonomy/Browser/wwwtax.cgi?mode=Tree&amp;id=137&amp;lvl=6&amp;lin=f&amp;keep=1&amp;srchmode=1&amp;unlock" TargetMode="External"/><Relationship Id="rId4" Type="http://schemas.openxmlformats.org/officeDocument/2006/relationships/hyperlink" Target="http://www.lyme.org/journal/abstracts/jstd1999.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lymerick.net/1999-Burgdorfer-keynote.pdf" TargetMode="External"/><Relationship Id="rId2" Type="http://schemas.openxmlformats.org/officeDocument/2006/relationships/hyperlink" Target="http://www.lyme.org/journal/abstracts/jstd1999.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lymerick.net/Transmission-Bb-contact.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sciencedirect.com/science/article/pii/0022191080901262" TargetMode="External"/><Relationship Id="rId2" Type="http://schemas.openxmlformats.org/officeDocument/2006/relationships/hyperlink" Target="https://www.google.dk/search?q=tick+chemo+attract+carbon+dioxide" TargetMode="External"/><Relationship Id="rId1" Type="http://schemas.openxmlformats.org/officeDocument/2006/relationships/slideLayout" Target="../slideLayouts/slideLayout2.xml"/><Relationship Id="rId4" Type="http://schemas.openxmlformats.org/officeDocument/2006/relationships/hyperlink" Target="http://entomology.cornell.edu/extension/medent/tickbiofs.cf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ncbi.nlm.nih.gov/pubmed/1734073" TargetMode="External"/><Relationship Id="rId2" Type="http://schemas.openxmlformats.org/officeDocument/2006/relationships/hyperlink" Target="http://www.ncbi.nlm.nih.gov/pubmed/147551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hyperlink" Target="http://en.wikipedia.org/wiki/Borrelia_miyamotoi" TargetMode="External"/><Relationship Id="rId13" Type="http://schemas.openxmlformats.org/officeDocument/2006/relationships/hyperlink" Target="http://www.ncbi.nlm.nih.gov/pubmed/23251652" TargetMode="External"/><Relationship Id="rId18" Type="http://schemas.openxmlformats.org/officeDocument/2006/relationships/hyperlink" Target="http://www.ncbi.nlm.nih.gov/pubmed/12653133" TargetMode="External"/><Relationship Id="rId3" Type="http://schemas.openxmlformats.org/officeDocument/2006/relationships/hyperlink" Target="http://www.ncbi.nlm.nih.gov/pubmed/8863409" TargetMode="External"/><Relationship Id="rId7" Type="http://schemas.openxmlformats.org/officeDocument/2006/relationships/hyperlink" Target="http://en.wikipedia.org/wiki/Borrelia_parkeri" TargetMode="External"/><Relationship Id="rId12" Type="http://schemas.openxmlformats.org/officeDocument/2006/relationships/hyperlink" Target="http://www.ncbi.nlm.nih.gov/pubmed?term=borreli*+miyamotoi+Slovakia" TargetMode="External"/><Relationship Id="rId17" Type="http://schemas.openxmlformats.org/officeDocument/2006/relationships/hyperlink" Target="http://www.ncbi.nlm.nih.gov/pubmed?term=borreli*+miyamotoi+USA" TargetMode="External"/><Relationship Id="rId2" Type="http://schemas.openxmlformats.org/officeDocument/2006/relationships/notesSlide" Target="../notesSlides/notesSlide2.xml"/><Relationship Id="rId16" Type="http://schemas.openxmlformats.org/officeDocument/2006/relationships/hyperlink" Target="http://www.ncbi.nlm.nih.gov/pubmed/8586277" TargetMode="External"/><Relationship Id="rId1" Type="http://schemas.openxmlformats.org/officeDocument/2006/relationships/slideLayout" Target="../slideLayouts/slideLayout2.xml"/><Relationship Id="rId6" Type="http://schemas.openxmlformats.org/officeDocument/2006/relationships/hyperlink" Target="http://en.wikipedia.org/wiki/Borrelia_hermsii" TargetMode="External"/><Relationship Id="rId11" Type="http://schemas.openxmlformats.org/officeDocument/2006/relationships/hyperlink" Target="http://www.ncbi.nlm.nih.gov/pmc/articles/PMC3310649/" TargetMode="External"/><Relationship Id="rId5" Type="http://schemas.openxmlformats.org/officeDocument/2006/relationships/hyperlink" Target="http://en.wikipedia.org/wiki/Ornithodoros_moubata" TargetMode="External"/><Relationship Id="rId15" Type="http://schemas.openxmlformats.org/officeDocument/2006/relationships/hyperlink" Target="http://www.ncbi.nlm.nih.gov/pubmed?term=borreli*+miyamotoi+Japan" TargetMode="External"/><Relationship Id="rId10" Type="http://schemas.openxmlformats.org/officeDocument/2006/relationships/hyperlink" Target="http://www.ncbi.nlm.nih.gov/pubmed?term=borreli*+miyamotoi+Sweden" TargetMode="External"/><Relationship Id="rId4" Type="http://schemas.openxmlformats.org/officeDocument/2006/relationships/hyperlink" Target="http://en.wikipedia.org/wiki/Borrelia_duttoni" TargetMode="External"/><Relationship Id="rId9" Type="http://schemas.openxmlformats.org/officeDocument/2006/relationships/hyperlink" Target="http://www.nejm.org/doi/full/10.1056/NEJMc1215469" TargetMode="External"/><Relationship Id="rId14" Type="http://schemas.openxmlformats.org/officeDocument/2006/relationships/hyperlink" Target="http://www.ncbi.nlm.nih.gov/pubmed?term=borreli*+miyamotoi+Europ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0.tqn.com/d/astrology/1/7/F/4/-/-/teachingwheel.jpg" TargetMode="External"/><Relationship Id="rId1" Type="http://schemas.openxmlformats.org/officeDocument/2006/relationships/slideLayout" Target="../slideLayouts/slideLayout2.xml"/><Relationship Id="rId5" Type="http://schemas.openxmlformats.org/officeDocument/2006/relationships/hyperlink" Target="http://lymerick.net/symptomdiary.xls" TargetMode="External"/><Relationship Id="rId4" Type="http://schemas.openxmlformats.org/officeDocument/2006/relationships/hyperlink" Target="http://www.greekmedicine.net/pathology/Disease_Progression_and_Critical_Days.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ncbi.nlm.nih.gov/pmc/articles/PMC3020888/" TargetMode="External"/><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hyperlink" Target="http://www.ncbi.nlm.nih.gov/pmc/articles/PMC3187102/"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ncbi.nlm.nih.gov/pmc/articles/PMC3310649/" TargetMode="External"/><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http://www.ncbi.nlm.nih.gov/pubmed/10672174" TargetMode="External"/><Relationship Id="rId2" Type="http://schemas.openxmlformats.org/officeDocument/2006/relationships/hyperlink" Target="http://www.ncbi.nlm.nih.gov/pubmed/?term=Borrelia+gene+flux" TargetMode="External"/><Relationship Id="rId1" Type="http://schemas.openxmlformats.org/officeDocument/2006/relationships/slideLayout" Target="../slideLayouts/slideLayout2.xml"/><Relationship Id="rId6" Type="http://schemas.openxmlformats.org/officeDocument/2006/relationships/hyperlink" Target="https://en.wikipedia.org/wiki/Biofilm" TargetMode="External"/><Relationship Id="rId5" Type="http://schemas.openxmlformats.org/officeDocument/2006/relationships/hyperlink" Target="http://www.ncbi.nlm.nih.gov/pmc/articles/PMC2674063/" TargetMode="External"/><Relationship Id="rId4" Type="http://schemas.openxmlformats.org/officeDocument/2006/relationships/hyperlink" Target="http://onlinelibrary.wiley.com/doi/10.1046/j.1365-2958.2000.01698.x/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hyperlink" Target="http://www.plosone.org/article/fetchObjectAttachment.action;jsessionid=C92B4E67D58A69A28D9638AD8AC677F7?uri=info:doi/10.1371/journal.pone.0048277&amp;representation=PDF" TargetMode="External"/><Relationship Id="rId1" Type="http://schemas.openxmlformats.org/officeDocument/2006/relationships/slideLayout" Target="../slideLayouts/slideLayout2.xml"/><Relationship Id="rId4" Type="http://schemas.openxmlformats.org/officeDocument/2006/relationships/hyperlink" Target="https://en.wikipedia.org/wiki/Biofil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ncbi.nlm.nih.gov/pmc/articles/PMC2566110/" TargetMode="External"/><Relationship Id="rId7" Type="http://schemas.openxmlformats.org/officeDocument/2006/relationships/image" Target="../media/image36.png"/><Relationship Id="rId2" Type="http://schemas.openxmlformats.org/officeDocument/2006/relationships/hyperlink" Target="http://iospress.metapress.com/content/hep2c395p14xcua6/fulltext.pdf" TargetMode="External"/><Relationship Id="rId1" Type="http://schemas.openxmlformats.org/officeDocument/2006/relationships/slideLayout" Target="../slideLayouts/slideLayout2.xml"/><Relationship Id="rId6" Type="http://schemas.openxmlformats.org/officeDocument/2006/relationships/hyperlink" Target="http://alzheimerborreliosis.net/wp-content/uploads/2012/10/Diverse_Biofilms_of_Borrelia_burgdorferi-_Copyright.pdf" TargetMode="External"/><Relationship Id="rId5" Type="http://schemas.openxmlformats.org/officeDocument/2006/relationships/hyperlink" Target="http://alzheimerborreliosis.net/" TargetMode="External"/><Relationship Id="rId4" Type="http://schemas.openxmlformats.org/officeDocument/2006/relationships/hyperlink" Target="http://www.ncbi.nlm.nih.gov/pmc/articles/PMC3386809/"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ncbi.nlm.nih.gov/pubmed/14629041" TargetMode="External"/><Relationship Id="rId3" Type="http://schemas.openxmlformats.org/officeDocument/2006/relationships/hyperlink" Target="http://www.ncbi.nlm.nih.gov/pubmed?term=borreli*+conjugation" TargetMode="External"/><Relationship Id="rId7" Type="http://schemas.openxmlformats.org/officeDocument/2006/relationships/hyperlink" Target="http://www.ncbi.nlm.nih.gov/pubmed/10474195" TargetMode="External"/><Relationship Id="rId2" Type="http://schemas.openxmlformats.org/officeDocument/2006/relationships/hyperlink" Target="http://en.wikipedia.org/wiki/Bacterial_conjugation" TargetMode="External"/><Relationship Id="rId1" Type="http://schemas.openxmlformats.org/officeDocument/2006/relationships/slideLayout" Target="../slideLayouts/slideLayout2.xml"/><Relationship Id="rId6" Type="http://schemas.openxmlformats.org/officeDocument/2006/relationships/hyperlink" Target="http://www.ncbi.nlm.nih.gov/pubmed/8709845" TargetMode="External"/><Relationship Id="rId11" Type="http://schemas.openxmlformats.org/officeDocument/2006/relationships/hyperlink" Target="http://www.ncbi.nlm.nih.gov/pubmed/21276171" TargetMode="External"/><Relationship Id="rId5" Type="http://schemas.openxmlformats.org/officeDocument/2006/relationships/hyperlink" Target="http://www.ncbi.nlm.nih.gov/pmc/articles/PMC209230/" TargetMode="External"/><Relationship Id="rId10" Type="http://schemas.openxmlformats.org/officeDocument/2006/relationships/hyperlink" Target="http://www.ncbi.nlm.nih.gov/pmc/articles/PMC2175076/" TargetMode="External"/><Relationship Id="rId4" Type="http://schemas.openxmlformats.org/officeDocument/2006/relationships/hyperlink" Target="http://www.ncbi.nlm.nih.gov/pubmed?term=borreli*+transfer+(gene+OR+plasmid)" TargetMode="External"/><Relationship Id="rId9" Type="http://schemas.openxmlformats.org/officeDocument/2006/relationships/hyperlink" Target="http://www.ncbi.nlm.nih.gov/pmc/articles/PMC521097/"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www.ncbi.nlm.nih.gov/pubmed/2142179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ncbi.nlm.nih.gov/pmc/articles/PMC3310649/" TargetMode="External"/><Relationship Id="rId2" Type="http://schemas.openxmlformats.org/officeDocument/2006/relationships/hyperlink" Target="http://www.ncbi.nlm.nih.gov/pubmed?term=borreli*+tick+Denmark"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www.ncbi.nlm.nih.gov/pmc/articles/PMC228390/" TargetMode="External"/><Relationship Id="rId2" Type="http://schemas.openxmlformats.org/officeDocument/2006/relationships/hyperlink" Target="http://www.ncbi.nlm.nih.gov/pubmed/7494012" TargetMode="External"/><Relationship Id="rId1" Type="http://schemas.openxmlformats.org/officeDocument/2006/relationships/slideLayout" Target="../slideLayouts/slideLayout2.xml"/><Relationship Id="rId4" Type="http://schemas.openxmlformats.org/officeDocument/2006/relationships/hyperlink" Target="http://lymerick.net/2006-Oxoid-DAKO.html"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www.ncbi.nlm.nih.gov/pmc/articles/PMC3232439/" TargetMode="External"/><Relationship Id="rId3" Type="http://schemas.openxmlformats.org/officeDocument/2006/relationships/hyperlink" Target="http://www.ncbi.nlm.nih.gov/pubmed/1492156" TargetMode="External"/><Relationship Id="rId7" Type="http://schemas.openxmlformats.org/officeDocument/2006/relationships/hyperlink" Target="http://www.pnas.org/content/108/7/3047.full.pdf+html?sid=cc5875f4-82b6-4a43-98cb-6c41b7d87f09" TargetMode="External"/><Relationship Id="rId2" Type="http://schemas.openxmlformats.org/officeDocument/2006/relationships/hyperlink" Target="http://en.wikipedia.org/wiki/Commensalism" TargetMode="External"/><Relationship Id="rId1" Type="http://schemas.openxmlformats.org/officeDocument/2006/relationships/slideLayout" Target="../slideLayouts/slideLayout2.xml"/><Relationship Id="rId6" Type="http://schemas.openxmlformats.org/officeDocument/2006/relationships/hyperlink" Target="http://care.diabetesjournals.org/content/33/10/2277.full.pdf+html" TargetMode="External"/><Relationship Id="rId5" Type="http://schemas.openxmlformats.org/officeDocument/2006/relationships/hyperlink" Target="http://en.wikipedia.org/wiki/Fecal_bacteriotherapy" TargetMode="External"/><Relationship Id="rId10" Type="http://schemas.openxmlformats.org/officeDocument/2006/relationships/hyperlink" Target="http://www.ncbi.nlm.nih.gov/pubmed/?term=soap+wheat" TargetMode="External"/><Relationship Id="rId4" Type="http://schemas.openxmlformats.org/officeDocument/2006/relationships/hyperlink" Target="http://en.wikipedia.org/wiki/Microbiome" TargetMode="External"/><Relationship Id="rId9" Type="http://schemas.openxmlformats.org/officeDocument/2006/relationships/hyperlink" Target="http://en.wikipedia.org/wiki/E_number"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lyme.org/journal/abstracts/jstd1999.html" TargetMode="External"/><Relationship Id="rId2" Type="http://schemas.openxmlformats.org/officeDocument/2006/relationships/hyperlink" Target="http://www.lyme.org/" TargetMode="External"/><Relationship Id="rId1" Type="http://schemas.openxmlformats.org/officeDocument/2006/relationships/slideLayout" Target="../slideLayouts/slideLayout2.xml"/><Relationship Id="rId6" Type="http://schemas.openxmlformats.org/officeDocument/2006/relationships/hyperlink" Target="http://lymerick.net/symptomdiary.xls" TargetMode="External"/><Relationship Id="rId5" Type="http://schemas.openxmlformats.org/officeDocument/2006/relationships/hyperlink" Target="http://lymerick.net/1912-Hindle.pdf" TargetMode="External"/><Relationship Id="rId4" Type="http://schemas.openxmlformats.org/officeDocument/2006/relationships/hyperlink" Target="http://lymerick.net/1911-Balfour.ht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daninfekt.dk/" TargetMode="External"/><Relationship Id="rId2" Type="http://schemas.openxmlformats.org/officeDocument/2006/relationships/hyperlink" Target="http://lymerick.net/MK-videomicroscopy.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3.jpeg"/><Relationship Id="rId13" Type="http://schemas.microsoft.com/office/2007/relationships/hdphoto" Target="../media/hdphoto2.wdp"/><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6.png"/><Relationship Id="rId17" Type="http://schemas.openxmlformats.org/officeDocument/2006/relationships/hyperlink" Target="http://lymerick.net/MK-videomicroscopy.html" TargetMode="External"/><Relationship Id="rId2" Type="http://schemas.openxmlformats.org/officeDocument/2006/relationships/image" Target="../media/image37.jpeg"/><Relationship Id="rId16" Type="http://schemas.openxmlformats.org/officeDocument/2006/relationships/hyperlink" Target="http://lymerick.net/videomicroscopy.htm" TargetMode="External"/><Relationship Id="rId1" Type="http://schemas.openxmlformats.org/officeDocument/2006/relationships/slideLayout" Target="../slideLayouts/slideLayout2.xml"/><Relationship Id="rId6" Type="http://schemas.openxmlformats.org/officeDocument/2006/relationships/image" Target="../media/image41.jpeg"/><Relationship Id="rId11" Type="http://schemas.microsoft.com/office/2007/relationships/hdphoto" Target="../media/hdphoto1.wdp"/><Relationship Id="rId5" Type="http://schemas.openxmlformats.org/officeDocument/2006/relationships/image" Target="../media/image40.jpeg"/><Relationship Id="rId15" Type="http://schemas.microsoft.com/office/2007/relationships/hdphoto" Target="../media/hdphoto3.wdp"/><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hyperlink" Target="http://lymerick.n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lymerick.net/symptomdiary.xls" TargetMode="External"/><Relationship Id="rId2" Type="http://schemas.openxmlformats.org/officeDocument/2006/relationships/hyperlink" Target="http://www.ncbi.nlm.nih.gov/pubmed/194780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hyperlink" Target="http://lymerick.net/0001-20081016-DFM.wmv"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en.wikipedia.org/wiki/Phagocytes" TargetMode="External"/><Relationship Id="rId13" Type="http://schemas.openxmlformats.org/officeDocument/2006/relationships/hyperlink" Target="http://en.wikipedia.org/wiki/T_helper_cell#cite_note-Rang223-1" TargetMode="External"/><Relationship Id="rId18" Type="http://schemas.openxmlformats.org/officeDocument/2006/relationships/hyperlink" Target="http://en.wikipedia.org/wiki/Interleukin_4" TargetMode="External"/><Relationship Id="rId3" Type="http://schemas.openxmlformats.org/officeDocument/2006/relationships/hyperlink" Target="http://en.wikipedia.org/wiki/T_helper_cell" TargetMode="External"/><Relationship Id="rId7" Type="http://schemas.openxmlformats.org/officeDocument/2006/relationships/hyperlink" Target="http://en.wikipedia.org/wiki/Bactericidal" TargetMode="External"/><Relationship Id="rId12" Type="http://schemas.openxmlformats.org/officeDocument/2006/relationships/hyperlink" Target="http://en.wikipedia.org/wiki/Major_histocompatibility_complex_2" TargetMode="External"/><Relationship Id="rId17" Type="http://schemas.openxmlformats.org/officeDocument/2006/relationships/hyperlink" Target="http://en.wikipedia.org/wiki/Interleukin_2" TargetMode="External"/><Relationship Id="rId2" Type="http://schemas.openxmlformats.org/officeDocument/2006/relationships/hyperlink" Target="http://courses.washington.edu/conj/inflammation/acuteinflam.htm" TargetMode="External"/><Relationship Id="rId16" Type="http://schemas.openxmlformats.org/officeDocument/2006/relationships/hyperlink" Target="http://en.wikipedia.org/wiki/Macrophage" TargetMode="External"/><Relationship Id="rId1" Type="http://schemas.openxmlformats.org/officeDocument/2006/relationships/slideLayout" Target="../slideLayouts/slideLayout2.xml"/><Relationship Id="rId6" Type="http://schemas.openxmlformats.org/officeDocument/2006/relationships/hyperlink" Target="http://en.wikipedia.org/wiki/Cytotoxic_T_cells" TargetMode="External"/><Relationship Id="rId11" Type="http://schemas.openxmlformats.org/officeDocument/2006/relationships/hyperlink" Target="http://en.wikipedia.org/wiki/Antigen_presenting_cell" TargetMode="External"/><Relationship Id="rId5" Type="http://schemas.openxmlformats.org/officeDocument/2006/relationships/hyperlink" Target="http://en.wikipedia.org/wiki/Antibody_class_switching" TargetMode="External"/><Relationship Id="rId15" Type="http://schemas.openxmlformats.org/officeDocument/2006/relationships/hyperlink" Target="http://en.wikipedia.org/wiki/Transforming_growth_factor_%CE%B2" TargetMode="External"/><Relationship Id="rId10" Type="http://schemas.openxmlformats.org/officeDocument/2006/relationships/image" Target="../media/image5.png"/><Relationship Id="rId4" Type="http://schemas.openxmlformats.org/officeDocument/2006/relationships/hyperlink" Target="http://en.wikipedia.org/wiki/B_cell" TargetMode="External"/><Relationship Id="rId9" Type="http://schemas.openxmlformats.org/officeDocument/2006/relationships/hyperlink" Target="http://en.wikipedia.org/wiki/Macrophages" TargetMode="External"/><Relationship Id="rId14" Type="http://schemas.openxmlformats.org/officeDocument/2006/relationships/hyperlink" Target="http://en.wikipedia.org/wiki/Interferon_%CE%B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Antibody" TargetMode="External"/><Relationship Id="rId2" Type="http://schemas.openxmlformats.org/officeDocument/2006/relationships/hyperlink" Target="http://en.wikipedia.org/wiki/Plasma_cells" TargetMode="External"/><Relationship Id="rId1" Type="http://schemas.openxmlformats.org/officeDocument/2006/relationships/slideLayout" Target="../slideLayouts/slideLayout2.xml"/><Relationship Id="rId5" Type="http://schemas.openxmlformats.org/officeDocument/2006/relationships/hyperlink" Target="http://www.altmedrev.com/publications/8/3/223.pdf" TargetMode="External"/><Relationship Id="rId4" Type="http://schemas.openxmlformats.org/officeDocument/2006/relationships/hyperlink" Target="http://en.wikipedia.org/wiki/T_helper_cel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Antigen"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lymerick.net/Borrelia-IC.html" TargetMode="External"/><Relationship Id="rId4" Type="http://schemas.openxmlformats.org/officeDocument/2006/relationships/hyperlink" Target="http://en.wikipedia.org/wiki/Antibod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87624" y="3717032"/>
            <a:ext cx="6858000" cy="936104"/>
          </a:xfrm>
        </p:spPr>
        <p:txBody>
          <a:bodyPr>
            <a:normAutofit fontScale="90000"/>
          </a:bodyPr>
          <a:lstStyle/>
          <a:p>
            <a:r>
              <a:rPr lang="en-US" dirty="0"/>
              <a:t>Borrelia - a historic perspective </a:t>
            </a:r>
            <a:r>
              <a:rPr lang="en-US" dirty="0" smtClean="0"/>
              <a:t/>
            </a:r>
            <a:br>
              <a:rPr lang="en-US" dirty="0" smtClean="0"/>
            </a:br>
            <a:r>
              <a:rPr lang="en-US" dirty="0" smtClean="0"/>
              <a:t>with </a:t>
            </a:r>
            <a:r>
              <a:rPr lang="en-US" dirty="0"/>
              <a:t>focus on test </a:t>
            </a:r>
            <a:r>
              <a:rPr lang="en-US" dirty="0" smtClean="0"/>
              <a:t>methods</a:t>
            </a:r>
            <a:endParaRPr lang="da-DK" dirty="0"/>
          </a:p>
        </p:txBody>
      </p:sp>
      <p:sp>
        <p:nvSpPr>
          <p:cNvPr id="3" name="Undertitel 2"/>
          <p:cNvSpPr>
            <a:spLocks noGrp="1"/>
          </p:cNvSpPr>
          <p:nvPr>
            <p:ph type="subTitle" idx="1"/>
          </p:nvPr>
        </p:nvSpPr>
        <p:spPr>
          <a:xfrm>
            <a:off x="1219200" y="5124450"/>
            <a:ext cx="6881192" cy="1112862"/>
          </a:xfrm>
        </p:spPr>
        <p:txBody>
          <a:bodyPr>
            <a:normAutofit fontScale="70000" lnSpcReduction="20000"/>
          </a:bodyPr>
          <a:lstStyle/>
          <a:p>
            <a:r>
              <a:rPr lang="da-DK" dirty="0" smtClean="0"/>
              <a:t>Marie Kroun, MD - Odense, Denmark</a:t>
            </a:r>
          </a:p>
          <a:p>
            <a:endParaRPr lang="da-DK" sz="1100" dirty="0"/>
          </a:p>
          <a:p>
            <a:endParaRPr lang="da-DK" dirty="0" smtClean="0"/>
          </a:p>
          <a:p>
            <a:r>
              <a:rPr lang="da-DK" sz="1600" dirty="0">
                <a:hlinkClick r:id="rId3"/>
              </a:rPr>
              <a:t>http://</a:t>
            </a:r>
            <a:r>
              <a:rPr lang="da-DK" sz="1600" dirty="0" smtClean="0">
                <a:hlinkClick r:id="rId3"/>
              </a:rPr>
              <a:t>LymeRICK.net</a:t>
            </a:r>
            <a:endParaRPr lang="da-DK" sz="1600" dirty="0" smtClean="0"/>
          </a:p>
          <a:p>
            <a:r>
              <a:rPr lang="da-DK" sz="1600" dirty="0" smtClean="0">
                <a:hlinkClick r:id="rId4"/>
              </a:rPr>
              <a:t>http://DanInfekt.dk</a:t>
            </a:r>
            <a:r>
              <a:rPr lang="da-DK" sz="1600" dirty="0" smtClean="0"/>
              <a:t>    </a:t>
            </a:r>
          </a:p>
          <a:p>
            <a:endParaRPr lang="da-DK" dirty="0" smtClean="0"/>
          </a:p>
        </p:txBody>
      </p:sp>
    </p:spTree>
    <p:extLst>
      <p:ext uri="{BB962C8B-B14F-4D97-AF65-F5344CB8AC3E}">
        <p14:creationId xmlns:p14="http://schemas.microsoft.com/office/powerpoint/2010/main" val="2645089183"/>
      </p:ext>
    </p:extLst>
  </p:cSld>
  <p:clrMapOvr>
    <a:masterClrMapping/>
  </p:clrMapOvr>
  <mc:AlternateContent xmlns:mc="http://schemas.openxmlformats.org/markup-compatibility/2006" xmlns:p14="http://schemas.microsoft.com/office/powerpoint/2010/main">
    <mc:Choice Requires="p14">
      <p:transition spd="slow" p14:dur="2000" advTm="15023"/>
    </mc:Choice>
    <mc:Fallback xmlns="">
      <p:transition spd="slow" advTm="1502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435280" cy="990600"/>
          </a:xfrm>
        </p:spPr>
        <p:txBody>
          <a:bodyPr>
            <a:normAutofit fontScale="90000"/>
          </a:bodyPr>
          <a:lstStyle/>
          <a:p>
            <a:r>
              <a:rPr lang="en-US" smtClean="0"/>
              <a:t>TICK SALIVA </a:t>
            </a:r>
            <a:br>
              <a:rPr lang="en-US" smtClean="0"/>
            </a:br>
            <a:r>
              <a:rPr lang="en-US" sz="2200" smtClean="0"/>
              <a:t>- facilitates prolonged tick feeding AND transmission of infections!</a:t>
            </a:r>
            <a:endParaRPr lang="en-US" sz="2200"/>
          </a:p>
        </p:txBody>
      </p:sp>
      <p:sp>
        <p:nvSpPr>
          <p:cNvPr id="3" name="Pladsholder til indhold 2"/>
          <p:cNvSpPr>
            <a:spLocks noGrp="1"/>
          </p:cNvSpPr>
          <p:nvPr>
            <p:ph sz="quarter" idx="1"/>
          </p:nvPr>
        </p:nvSpPr>
        <p:spPr>
          <a:xfrm>
            <a:off x="457200" y="1219200"/>
            <a:ext cx="8435280" cy="5234136"/>
          </a:xfrm>
        </p:spPr>
        <p:txBody>
          <a:bodyPr>
            <a:normAutofit fontScale="25000" lnSpcReduction="20000"/>
          </a:bodyPr>
          <a:lstStyle/>
          <a:p>
            <a:pPr marL="0" indent="0">
              <a:buNone/>
            </a:pPr>
            <a:r>
              <a:rPr lang="en-US" sz="6200" b="1" dirty="0" smtClean="0"/>
              <a:t>– contains: </a:t>
            </a:r>
            <a:r>
              <a:rPr lang="en-US" sz="6200" b="1" dirty="0" smtClean="0"/>
              <a:t>Anesthetic,  </a:t>
            </a:r>
            <a:r>
              <a:rPr lang="en-US" sz="6200" b="1" dirty="0" smtClean="0"/>
              <a:t>Anticoagulant &amp; </a:t>
            </a:r>
            <a:r>
              <a:rPr lang="en-US" sz="6200" b="1" dirty="0" smtClean="0">
                <a:solidFill>
                  <a:srgbClr val="FF0000"/>
                </a:solidFill>
              </a:rPr>
              <a:t>IMMUNE DEPRESSING FACTORS</a:t>
            </a:r>
          </a:p>
          <a:p>
            <a:pPr marL="0" indent="0">
              <a:buNone/>
            </a:pPr>
            <a:r>
              <a:rPr lang="en-US" sz="4800" dirty="0" smtClean="0">
                <a:hlinkClick r:id="rId2"/>
              </a:rPr>
              <a:t>PDF</a:t>
            </a:r>
            <a:r>
              <a:rPr lang="en-US" sz="4800" dirty="0" smtClean="0"/>
              <a:t> Ribeiro 1985: A. Antihemostatic, </a:t>
            </a:r>
            <a:r>
              <a:rPr lang="en-US" sz="4800" b="1" dirty="0" smtClean="0"/>
              <a:t>anti-inflammatory, </a:t>
            </a:r>
            <a:r>
              <a:rPr lang="en-US" sz="4800" b="1" dirty="0" smtClean="0"/>
              <a:t>and immunosuppressive</a:t>
            </a:r>
            <a:r>
              <a:rPr lang="en-US" sz="4800" dirty="0" smtClean="0"/>
              <a:t> properties of the saliva of a tick, Ixodes </a:t>
            </a:r>
            <a:r>
              <a:rPr lang="en-US" sz="4800" dirty="0"/>
              <a:t>dammini </a:t>
            </a:r>
            <a:r>
              <a:rPr lang="en-US" sz="4800" dirty="0" smtClean="0"/>
              <a:t>[I. scapularis]. </a:t>
            </a:r>
            <a:r>
              <a:rPr lang="en-US" sz="4800" dirty="0" smtClean="0"/>
              <a:t/>
            </a:r>
            <a:br>
              <a:rPr lang="en-US" sz="4800" dirty="0" smtClean="0"/>
            </a:br>
            <a:r>
              <a:rPr lang="en-US" sz="4800" dirty="0" smtClean="0"/>
              <a:t>”We showed the presence of </a:t>
            </a:r>
            <a:r>
              <a:rPr lang="en-US" sz="4800" b="1" dirty="0" smtClean="0"/>
              <a:t>prostaglandin E2</a:t>
            </a:r>
            <a:r>
              <a:rPr lang="en-US" sz="4800" dirty="0" smtClean="0"/>
              <a:t> (PGE2) by bioassay and radioimmunoassay. This saliva </a:t>
            </a:r>
            <a:r>
              <a:rPr lang="en-US" sz="4800" b="1" dirty="0" smtClean="0"/>
              <a:t>inhibited interleukin 2 [</a:t>
            </a:r>
            <a:r>
              <a:rPr lang="en-US" sz="4800" b="1" dirty="0" smtClean="0">
                <a:solidFill>
                  <a:srgbClr val="FF0000"/>
                </a:solidFill>
              </a:rPr>
              <a:t>IL-2</a:t>
            </a:r>
            <a:r>
              <a:rPr lang="en-US" sz="4800" b="1" dirty="0" smtClean="0"/>
              <a:t>] production</a:t>
            </a:r>
            <a:r>
              <a:rPr lang="en-US" sz="4800" dirty="0" smtClean="0"/>
              <a:t> by T cell hybridomas, an activity consistent with that of PGE2. </a:t>
            </a:r>
          </a:p>
          <a:p>
            <a:pPr marL="0" indent="0">
              <a:buNone/>
            </a:pPr>
            <a:r>
              <a:rPr lang="en-US" sz="4800" dirty="0" smtClean="0"/>
              <a:t>1999 Ferreira </a:t>
            </a:r>
            <a:r>
              <a:rPr lang="en-US" sz="4800" dirty="0" smtClean="0">
                <a:hlinkClick r:id="rId3"/>
              </a:rPr>
              <a:t>PMC</a:t>
            </a:r>
            <a:r>
              <a:rPr lang="en-US" sz="4800" dirty="0" smtClean="0"/>
              <a:t>: </a:t>
            </a:r>
            <a:r>
              <a:rPr lang="en-US" sz="4400" dirty="0" smtClean="0"/>
              <a:t>Successive tick infestations selectively promote a T-helper 2 cytokine profile in mice</a:t>
            </a:r>
            <a:br>
              <a:rPr lang="en-US" sz="4400" dirty="0" smtClean="0"/>
            </a:br>
            <a:r>
              <a:rPr lang="en-US" sz="4400" dirty="0"/>
              <a:t>Rhipicephalus sanguineus </a:t>
            </a:r>
            <a:r>
              <a:rPr lang="en-US" sz="4400" dirty="0"/>
              <a:t>tick </a:t>
            </a:r>
            <a:r>
              <a:rPr lang="en-US" sz="4400" dirty="0" smtClean="0"/>
              <a:t>saliva </a:t>
            </a:r>
            <a:r>
              <a:rPr lang="en-US" sz="4400" b="1" dirty="0" smtClean="0"/>
              <a:t>stimulates transforming growth factor-β (</a:t>
            </a:r>
            <a:r>
              <a:rPr lang="en-US" sz="4400" b="1" dirty="0" smtClean="0">
                <a:solidFill>
                  <a:srgbClr val="FF0000"/>
                </a:solidFill>
              </a:rPr>
              <a:t>TGF-β</a:t>
            </a:r>
            <a:r>
              <a:rPr lang="en-US" sz="4400" b="1" dirty="0" smtClean="0"/>
              <a:t>)</a:t>
            </a:r>
            <a:r>
              <a:rPr lang="en-US" sz="4400" dirty="0" smtClean="0"/>
              <a:t>, and </a:t>
            </a:r>
            <a:r>
              <a:rPr lang="en-US" sz="4400" b="1" dirty="0" smtClean="0"/>
              <a:t>reduces interleukin-12 (</a:t>
            </a:r>
            <a:r>
              <a:rPr lang="en-US" sz="4400" b="1" dirty="0" smtClean="0">
                <a:solidFill>
                  <a:srgbClr val="FF0000"/>
                </a:solidFill>
              </a:rPr>
              <a:t>IL-12</a:t>
            </a:r>
            <a:r>
              <a:rPr lang="en-US" sz="4400" b="1" dirty="0" smtClean="0"/>
              <a:t>)</a:t>
            </a:r>
            <a:r>
              <a:rPr lang="en-US" sz="4400" dirty="0" smtClean="0"/>
              <a:t> secretion by cells from normal C3H/HeJ mice. </a:t>
            </a:r>
            <a:r>
              <a:rPr lang="en-US" sz="4400" dirty="0" smtClean="0"/>
              <a:t/>
            </a:r>
            <a:br>
              <a:rPr lang="en-US" sz="4400" dirty="0" smtClean="0"/>
            </a:br>
            <a:r>
              <a:rPr lang="en-US" sz="4000" dirty="0" smtClean="0"/>
              <a:t>Moreover</a:t>
            </a:r>
            <a:r>
              <a:rPr lang="en-US" sz="4000" dirty="0" smtClean="0"/>
              <a:t>, murine lymph node cells harvested 6 days after the fourth infestation with ticks presented an 82·4% decrease in their proliferative response to </a:t>
            </a:r>
            <a:r>
              <a:rPr lang="en-US" sz="4000" dirty="0" smtClean="0"/>
              <a:t>concanavalin</a:t>
            </a:r>
            <a:r>
              <a:rPr lang="en-US" sz="4000" dirty="0" smtClean="0"/>
              <a:t> A (Con A) compared with the response of control cells. In addition, lymph node cells cultured in the presence of Con A showed a T-helper 2-type (Th2-type) cytokine profile, represented by augmented IL-4 and IL-10 and TGF-β. </a:t>
            </a:r>
            <a:r>
              <a:rPr lang="en-US" sz="4000" b="1" dirty="0" smtClean="0">
                <a:solidFill>
                  <a:srgbClr val="FF0000"/>
                </a:solidFill>
              </a:rPr>
              <a:t>On the other hand, the IL-2, interferon-γ (IFN-γ) and IL-12 synthesis was significantly inhibited. </a:t>
            </a:r>
            <a:r>
              <a:rPr lang="en-US" sz="4000" dirty="0" smtClean="0"/>
              <a:t>These results indicate that ticks may modulate the host’s immune response through saliva injection. Considering that C3H/HeJ mice develop no protective immunity to R. sanguineus infestation, </a:t>
            </a:r>
            <a:r>
              <a:rPr lang="en-US" sz="4000" b="1" dirty="0" smtClean="0"/>
              <a:t>our results suggest that tick-induced Th2-type cytokines and a decreased proliferative response probably lead the host to a susceptible state to both tick and tick-transmitted pathogens.</a:t>
            </a:r>
          </a:p>
          <a:p>
            <a:pPr marL="0" indent="0">
              <a:buNone/>
            </a:pPr>
            <a:r>
              <a:rPr lang="en-US" sz="4800" dirty="0" smtClean="0"/>
              <a:t>2002 Anguita </a:t>
            </a:r>
            <a:r>
              <a:rPr lang="en-US" sz="4800" dirty="0" smtClean="0">
                <a:hlinkClick r:id="rId4"/>
              </a:rPr>
              <a:t>PDF</a:t>
            </a:r>
            <a:r>
              <a:rPr lang="en-US" sz="4800" dirty="0" smtClean="0"/>
              <a:t>: </a:t>
            </a:r>
            <a:r>
              <a:rPr lang="en-US" sz="4800" b="1" dirty="0" smtClean="0"/>
              <a:t>Salp15</a:t>
            </a:r>
            <a:r>
              <a:rPr lang="en-US" sz="4800" dirty="0" smtClean="0"/>
              <a:t>, an Ixodes scapularis Salivary Protein, </a:t>
            </a:r>
            <a:r>
              <a:rPr lang="en-US" sz="4800" b="1" dirty="0" smtClean="0"/>
              <a:t>Inhibits </a:t>
            </a:r>
            <a:r>
              <a:rPr lang="en-US" sz="4800" b="1" dirty="0" smtClean="0">
                <a:solidFill>
                  <a:srgbClr val="FF0000"/>
                </a:solidFill>
              </a:rPr>
              <a:t>CD4+</a:t>
            </a:r>
            <a:r>
              <a:rPr lang="en-US" sz="4800" b="1" dirty="0" smtClean="0"/>
              <a:t> </a:t>
            </a:r>
            <a:r>
              <a:rPr lang="en-US" sz="4800" b="1" dirty="0" smtClean="0"/>
              <a:t>T Cell Activation</a:t>
            </a:r>
          </a:p>
          <a:p>
            <a:pPr marL="0" indent="0">
              <a:buNone/>
            </a:pPr>
            <a:r>
              <a:rPr lang="en-US" sz="4800" dirty="0" smtClean="0"/>
              <a:t>2011 Schuijt </a:t>
            </a:r>
            <a:r>
              <a:rPr lang="en-US" sz="4800" dirty="0" smtClean="0">
                <a:hlinkClick r:id="rId5"/>
              </a:rPr>
              <a:t>PDF</a:t>
            </a:r>
            <a:r>
              <a:rPr lang="en-US" sz="4800" dirty="0" smtClean="0"/>
              <a:t>: </a:t>
            </a:r>
            <a:r>
              <a:rPr lang="en-US" sz="4800" dirty="0" smtClean="0"/>
              <a:t>A </a:t>
            </a:r>
            <a:r>
              <a:rPr lang="en-US" sz="4800" b="1" dirty="0" smtClean="0"/>
              <a:t>tick </a:t>
            </a:r>
            <a:r>
              <a:rPr lang="en-US" sz="4800" b="1" dirty="0" smtClean="0">
                <a:solidFill>
                  <a:srgbClr val="FF0000"/>
                </a:solidFill>
              </a:rPr>
              <a:t>mannose-binding </a:t>
            </a:r>
            <a:r>
              <a:rPr lang="en-US" sz="4800" b="1" dirty="0" err="1" smtClean="0">
                <a:solidFill>
                  <a:srgbClr val="FF0000"/>
                </a:solidFill>
              </a:rPr>
              <a:t>lectin</a:t>
            </a:r>
            <a:r>
              <a:rPr lang="en-US" sz="4800" b="1" dirty="0" smtClean="0"/>
              <a:t> inhibits the vertebrate complement cascade</a:t>
            </a:r>
            <a:r>
              <a:rPr lang="en-US" sz="4800" dirty="0" smtClean="0"/>
              <a:t> to enhance transmission of the Lyme disease agent </a:t>
            </a:r>
            <a:r>
              <a:rPr lang="en-US" sz="4800" dirty="0" smtClean="0"/>
              <a:t>.. </a:t>
            </a:r>
            <a:r>
              <a:rPr lang="en-US" sz="4800" dirty="0" smtClean="0"/>
              <a:t>“(P8, TSLPI)” ..  </a:t>
            </a:r>
          </a:p>
          <a:p>
            <a:pPr marL="0" indent="0">
              <a:buNone/>
            </a:pPr>
            <a:r>
              <a:rPr lang="en-US" sz="4800" dirty="0"/>
              <a:t>2011 Marchal </a:t>
            </a:r>
            <a:r>
              <a:rPr lang="en-US" sz="4800" dirty="0" smtClean="0">
                <a:hlinkClick r:id="rId6"/>
              </a:rPr>
              <a:t>PDF</a:t>
            </a:r>
            <a:r>
              <a:rPr lang="en-US" sz="4800" dirty="0" smtClean="0"/>
              <a:t>: </a:t>
            </a:r>
            <a:r>
              <a:rPr lang="en-US" sz="4800" dirty="0" smtClean="0"/>
              <a:t>Antialarmin Effect of Tick Saliva during the Transmission of Lyme Disease</a:t>
            </a:r>
            <a:br>
              <a:rPr lang="en-US" sz="4800" dirty="0" smtClean="0"/>
            </a:br>
            <a:r>
              <a:rPr lang="en-US" sz="4000" dirty="0" smtClean="0"/>
              <a:t>“Tick saliva has potent </a:t>
            </a:r>
            <a:r>
              <a:rPr lang="en-US" sz="4000" dirty="0" smtClean="0"/>
              <a:t>immunomodulatory</a:t>
            </a:r>
            <a:r>
              <a:rPr lang="en-US" sz="4000" dirty="0" smtClean="0"/>
              <a:t> properties. In arthropod-borne diseases, this effect is largely used by microorganisms to increase their pathogenicity and to evade host immune responses. … tick salivary gland extract and a tick saliva protein, </a:t>
            </a:r>
            <a:r>
              <a:rPr lang="en-US" sz="4000" b="1" dirty="0" smtClean="0">
                <a:solidFill>
                  <a:srgbClr val="FF0000"/>
                </a:solidFill>
              </a:rPr>
              <a:t>Salp15</a:t>
            </a:r>
            <a:r>
              <a:rPr lang="en-US" sz="4000" dirty="0" smtClean="0"/>
              <a:t>, inhibit in vitro keratinocyte inflammation induced by </a:t>
            </a:r>
            <a:r>
              <a:rPr lang="en-US" sz="4000" i="1" dirty="0" smtClean="0"/>
              <a:t>Borrelia burgdorferi sensu stricto</a:t>
            </a:r>
            <a:r>
              <a:rPr lang="en-US" sz="4000" dirty="0" smtClean="0"/>
              <a:t> or by the major outer surface lipoprotein of Borrelia, OspC. ...  We conclude that </a:t>
            </a:r>
            <a:r>
              <a:rPr lang="en-US" sz="4000" b="1" dirty="0" smtClean="0"/>
              <a:t>tick saliva affects the chemotactic properties </a:t>
            </a:r>
            <a:r>
              <a:rPr lang="en-US" sz="4000" dirty="0" smtClean="0"/>
              <a:t>of chemokines and AMPs on immune cells and has an antialarmin effect on human primary keratinocytes. </a:t>
            </a:r>
            <a:r>
              <a:rPr lang="en-US" sz="4400" dirty="0" smtClean="0"/>
              <a:t/>
            </a:r>
            <a:br>
              <a:rPr lang="en-US" sz="4400" dirty="0" smtClean="0"/>
            </a:br>
            <a:r>
              <a:rPr lang="en-US" sz="4400" u="sng" dirty="0" smtClean="0"/>
              <a:t>Alarmins </a:t>
            </a:r>
            <a:r>
              <a:rPr lang="en-US" sz="4400" u="sng" dirty="0" smtClean="0"/>
              <a:t>are mediators that mobilize and activate </a:t>
            </a:r>
            <a:r>
              <a:rPr lang="en-US" sz="4400" b="1" u="sng" dirty="0" smtClean="0"/>
              <a:t>antigen-presenting cells</a:t>
            </a:r>
            <a:r>
              <a:rPr lang="en-US" sz="4400" u="sng" dirty="0" smtClean="0"/>
              <a:t>.</a:t>
            </a:r>
            <a:r>
              <a:rPr lang="en-US" sz="4400" dirty="0" smtClean="0"/>
              <a:t> </a:t>
            </a:r>
            <a:r>
              <a:rPr lang="en-US" sz="4400" b="1" dirty="0" smtClean="0"/>
              <a:t>Inhibition of cutaneous innate immunity and of the migration of </a:t>
            </a:r>
            <a:r>
              <a:rPr lang="en-US" sz="4400" b="1" dirty="0" smtClean="0">
                <a:solidFill>
                  <a:srgbClr val="FF0000"/>
                </a:solidFill>
              </a:rPr>
              <a:t>immune cells to the site of the tick bite ensures a favorable environment for Borrelia</a:t>
            </a:r>
            <a:r>
              <a:rPr lang="en-US" sz="4400" dirty="0" smtClean="0"/>
              <a:t>. The bacterium can then multiply locally and, subsequently, disseminate to the target organs, including joints, heart, and the central nervous system.” </a:t>
            </a:r>
            <a:endParaRPr lang="en-US" sz="4400" dirty="0" smtClean="0"/>
          </a:p>
          <a:p>
            <a:pPr marL="0" indent="0">
              <a:buNone/>
            </a:pPr>
            <a:r>
              <a:rPr lang="en-US" sz="4800" dirty="0" smtClean="0"/>
              <a:t>2012 </a:t>
            </a:r>
            <a:r>
              <a:rPr lang="en-US" sz="4800" dirty="0" err="1" smtClean="0"/>
              <a:t>Lieskovska</a:t>
            </a:r>
            <a:r>
              <a:rPr lang="en-US" sz="4800" dirty="0" smtClean="0"/>
              <a:t> </a:t>
            </a:r>
            <a:r>
              <a:rPr lang="en-US" sz="4800" dirty="0" smtClean="0">
                <a:hlinkClick r:id="rId7"/>
              </a:rPr>
              <a:t>PDF</a:t>
            </a:r>
            <a:r>
              <a:rPr lang="en-US" sz="4800" dirty="0" smtClean="0"/>
              <a:t>:  </a:t>
            </a:r>
            <a:r>
              <a:rPr lang="en-US" sz="4800" dirty="0" smtClean="0"/>
              <a:t>Tick saliva suppresses </a:t>
            </a:r>
            <a:r>
              <a:rPr lang="en-US" sz="4800" b="1" dirty="0" smtClean="0">
                <a:solidFill>
                  <a:srgbClr val="FF0000"/>
                </a:solidFill>
              </a:rPr>
              <a:t>IFN</a:t>
            </a:r>
            <a:r>
              <a:rPr lang="en-US" sz="4800" dirty="0" smtClean="0"/>
              <a:t> </a:t>
            </a:r>
            <a:r>
              <a:rPr lang="en-US" sz="4800" dirty="0" smtClean="0"/>
              <a:t>signaling </a:t>
            </a:r>
            <a:r>
              <a:rPr lang="en-US" sz="4800" dirty="0" smtClean="0"/>
              <a:t>in </a:t>
            </a:r>
            <a:r>
              <a:rPr lang="en-US" sz="4800" b="1" dirty="0" smtClean="0"/>
              <a:t>dendritic cells</a:t>
            </a:r>
            <a:r>
              <a:rPr lang="en-US" sz="4800" dirty="0" smtClean="0"/>
              <a:t> upon </a:t>
            </a:r>
            <a:r>
              <a:rPr lang="en-US" sz="4800" i="1" dirty="0" smtClean="0"/>
              <a:t>Borrelia afzelii</a:t>
            </a:r>
            <a:r>
              <a:rPr lang="en-US" sz="4800" dirty="0" smtClean="0"/>
              <a:t> infection </a:t>
            </a:r>
            <a:br>
              <a:rPr lang="en-US" sz="4800" dirty="0" smtClean="0"/>
            </a:br>
            <a:r>
              <a:rPr lang="en-US" sz="4800" dirty="0" smtClean="0"/>
              <a:t>“… thus </a:t>
            </a:r>
            <a:r>
              <a:rPr lang="en-US" sz="4800" b="1" dirty="0" smtClean="0"/>
              <a:t>facilitating the transmission of </a:t>
            </a:r>
            <a:r>
              <a:rPr lang="en-US" sz="4800" b="1" dirty="0" smtClean="0"/>
              <a:t>tick-borne </a:t>
            </a:r>
            <a:r>
              <a:rPr lang="en-US" sz="4800" b="1" dirty="0" smtClean="0"/>
              <a:t>pathogens</a:t>
            </a:r>
            <a:r>
              <a:rPr lang="en-US" sz="4800" dirty="0" smtClean="0"/>
              <a:t>.” </a:t>
            </a:r>
            <a:endParaRPr lang="en-US" sz="4800" dirty="0" smtClean="0"/>
          </a:p>
          <a:p>
            <a:pPr marL="0" indent="0">
              <a:buNone/>
            </a:pPr>
            <a:r>
              <a:rPr lang="en-US" sz="2000" dirty="0" smtClean="0"/>
              <a:t/>
            </a:r>
            <a:br>
              <a:rPr lang="en-US" sz="2000" dirty="0" smtClean="0"/>
            </a:br>
            <a:r>
              <a:rPr lang="en-US" sz="4800" dirty="0" smtClean="0"/>
              <a:t>There are many MORE </a:t>
            </a:r>
            <a:r>
              <a:rPr lang="en-US" sz="4800" dirty="0" smtClean="0"/>
              <a:t>PAPERS ON HOW TICK SALIVA enhances the transmission of microbes and delay the mammal host immune responses; I selected </a:t>
            </a:r>
            <a:r>
              <a:rPr lang="en-US" sz="4800" dirty="0" smtClean="0"/>
              <a:t>a few </a:t>
            </a:r>
            <a:r>
              <a:rPr lang="en-US" sz="4800" dirty="0" smtClean="0"/>
              <a:t>papers with </a:t>
            </a:r>
            <a:r>
              <a:rPr lang="en-US" sz="4800" dirty="0" smtClean="0"/>
              <a:t>OA-PDF </a:t>
            </a:r>
            <a:r>
              <a:rPr lang="en-US" sz="4800" dirty="0" smtClean="0"/>
              <a:t>to illustrate </a:t>
            </a:r>
            <a:r>
              <a:rPr lang="en-US" sz="4800" dirty="0" smtClean="0"/>
              <a:t>some known factors in the host-vector relation with host immune-modulating properties!</a:t>
            </a:r>
            <a:endParaRPr lang="en-US" sz="4800" dirty="0"/>
          </a:p>
        </p:txBody>
      </p:sp>
    </p:spTree>
    <p:extLst>
      <p:ext uri="{BB962C8B-B14F-4D97-AF65-F5344CB8AC3E}">
        <p14:creationId xmlns:p14="http://schemas.microsoft.com/office/powerpoint/2010/main" val="2143731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Immune depression by </a:t>
            </a:r>
            <a:r>
              <a:rPr lang="en-US" i="1" dirty="0" smtClean="0"/>
              <a:t>Borrelia burgdorferi</a:t>
            </a:r>
            <a:endParaRPr lang="en-US" i="1" dirty="0"/>
          </a:p>
        </p:txBody>
      </p:sp>
      <p:sp>
        <p:nvSpPr>
          <p:cNvPr id="3" name="Pladsholder til indhold 2"/>
          <p:cNvSpPr>
            <a:spLocks noGrp="1"/>
          </p:cNvSpPr>
          <p:nvPr>
            <p:ph sz="quarter" idx="1"/>
          </p:nvPr>
        </p:nvSpPr>
        <p:spPr>
          <a:xfrm>
            <a:off x="457200" y="1219200"/>
            <a:ext cx="4042792" cy="5234136"/>
          </a:xfrm>
        </p:spPr>
        <p:txBody>
          <a:bodyPr>
            <a:normAutofit fontScale="25000" lnSpcReduction="20000"/>
          </a:bodyPr>
          <a:lstStyle/>
          <a:p>
            <a:pPr marL="0" indent="0">
              <a:buNone/>
            </a:pPr>
            <a:r>
              <a:rPr lang="en-US" sz="3600" dirty="0" smtClean="0"/>
              <a:t>There are </a:t>
            </a:r>
            <a:r>
              <a:rPr lang="en-US" sz="3600" b="1" dirty="0" smtClean="0"/>
              <a:t>many reasons for host immune depression</a:t>
            </a:r>
            <a:r>
              <a:rPr lang="en-US" sz="3600" dirty="0" smtClean="0"/>
              <a:t>, </a:t>
            </a:r>
            <a:r>
              <a:rPr lang="en-US" sz="3600" u="sng" dirty="0" smtClean="0"/>
              <a:t>toxin exposure</a:t>
            </a:r>
            <a:r>
              <a:rPr lang="en-US" sz="3600" dirty="0" smtClean="0"/>
              <a:t> (heavy metals, microbial toxins and more), </a:t>
            </a:r>
            <a:r>
              <a:rPr lang="en-US" sz="3600" b="1" u="sng" dirty="0" smtClean="0"/>
              <a:t>co-infections</a:t>
            </a:r>
            <a:r>
              <a:rPr lang="en-US" sz="3600" dirty="0" smtClean="0"/>
              <a:t> with </a:t>
            </a:r>
            <a:r>
              <a:rPr lang="en-US" sz="3600" dirty="0" smtClean="0"/>
              <a:t>tick-borne </a:t>
            </a:r>
            <a:r>
              <a:rPr lang="en-US" sz="3600" dirty="0" smtClean="0"/>
              <a:t>bacteria that attack white blood cells directly, like Anasplasma, Ehrlichia, Q-fever, and/or vira like HIV, CMV, EBV?  </a:t>
            </a:r>
            <a:br>
              <a:rPr lang="en-US" sz="3600" dirty="0" smtClean="0"/>
            </a:br>
            <a:r>
              <a:rPr lang="en-US" sz="3600" dirty="0" smtClean="0"/>
              <a:t>- to name a few possible causes for decreased immune response ..</a:t>
            </a:r>
          </a:p>
          <a:p>
            <a:pPr marL="0" indent="0">
              <a:buNone/>
            </a:pPr>
            <a:r>
              <a:rPr lang="en-US" sz="3600" b="1" dirty="0" smtClean="0">
                <a:solidFill>
                  <a:srgbClr val="FF0000"/>
                </a:solidFill>
              </a:rPr>
              <a:t>WE CAN NOT EXPECT ALL INFECTED WILL ALWAYS REACT OPTIMALLY IN THE SAME WAY – ANTIBODY TESTs MAY FAIL!</a:t>
            </a:r>
            <a:r>
              <a:rPr lang="en-US" sz="3600" dirty="0" smtClean="0"/>
              <a:t/>
            </a:r>
            <a:br>
              <a:rPr lang="en-US" sz="3600" dirty="0" smtClean="0"/>
            </a:br>
            <a:r>
              <a:rPr lang="en-US" sz="3600" dirty="0" smtClean="0"/>
              <a:t/>
            </a:r>
            <a:br>
              <a:rPr lang="en-US" sz="3600" dirty="0" smtClean="0"/>
            </a:br>
            <a:r>
              <a:rPr lang="en-US" sz="3600" b="1" dirty="0" smtClean="0"/>
              <a:t>BORRELIA attack host immune cells directed towards Borrelia antigens: </a:t>
            </a:r>
          </a:p>
          <a:p>
            <a:pPr marL="0" indent="0">
              <a:buNone/>
            </a:pPr>
            <a:r>
              <a:rPr lang="en-US" sz="4000" dirty="0" smtClean="0"/>
              <a:t>1997 </a:t>
            </a:r>
            <a:r>
              <a:rPr lang="en-US" sz="4000" b="1" u="sng" dirty="0" smtClean="0"/>
              <a:t>Invasion </a:t>
            </a:r>
            <a:r>
              <a:rPr lang="en-US" sz="4000" b="1" u="sng" dirty="0" smtClean="0"/>
              <a:t>and </a:t>
            </a:r>
            <a:r>
              <a:rPr lang="en-US" sz="4000" b="1" u="sng" dirty="0" err="1" smtClean="0"/>
              <a:t>cytopathic</a:t>
            </a:r>
            <a:r>
              <a:rPr lang="en-US" sz="4000" b="1" u="sng" dirty="0" smtClean="0"/>
              <a:t> killing</a:t>
            </a:r>
            <a:r>
              <a:rPr lang="en-US" sz="4000" b="1" dirty="0" smtClean="0"/>
              <a:t> of human lymphocytes by spirochetes causing Lyme disease.</a:t>
            </a:r>
            <a:r>
              <a:rPr lang="en-US" sz="4000" dirty="0" smtClean="0"/>
              <a:t> 	                        </a:t>
            </a:r>
            <a:r>
              <a:rPr lang="en-US" sz="4000" dirty="0" smtClean="0">
                <a:sym typeface="Wingdings" pitchFamily="2" charset="2"/>
              </a:rPr>
              <a:t></a:t>
            </a:r>
            <a:r>
              <a:rPr lang="en-US" sz="4000" dirty="0" smtClean="0"/>
              <a:t/>
            </a:r>
            <a:br>
              <a:rPr lang="en-US" sz="4000" dirty="0" smtClean="0"/>
            </a:br>
            <a:r>
              <a:rPr lang="en-US" sz="3600" dirty="0" smtClean="0"/>
              <a:t>Dorward DW et al. Clin Infect Dis </a:t>
            </a:r>
            <a:r>
              <a:rPr lang="en-US" sz="3600" b="1" dirty="0" smtClean="0"/>
              <a:t>1997</a:t>
            </a:r>
            <a:r>
              <a:rPr lang="en-US" sz="3600" dirty="0" smtClean="0"/>
              <a:t> Jul; 25 Suppl 1: S2-8. </a:t>
            </a:r>
            <a:r>
              <a:rPr lang="en-US" sz="3600" dirty="0" smtClean="0">
                <a:hlinkClick r:id="rId2"/>
              </a:rPr>
              <a:t>PDF</a:t>
            </a:r>
            <a:r>
              <a:rPr lang="en-US" sz="3600" dirty="0" smtClean="0"/>
              <a:t/>
            </a:r>
            <a:br>
              <a:rPr lang="en-US" sz="3600" dirty="0" smtClean="0"/>
            </a:br>
            <a:r>
              <a:rPr lang="en-US" sz="800" dirty="0" smtClean="0"/>
              <a:t/>
            </a:r>
            <a:br>
              <a:rPr lang="en-US" sz="800" dirty="0" smtClean="0"/>
            </a:br>
            <a:r>
              <a:rPr lang="en-US" sz="3200" dirty="0" smtClean="0"/>
              <a:t>"We found that B. burgdorferi actively attaches to, invades, and kills human B and T lymphocytes. Signiﬁcant killing began within 1 hour of mixing. .. peaked after 1 day .. Cytopathic effects varied with respect to host cell lineage and the species, viability, and degree of attenuation of the spirochetes. </a:t>
            </a:r>
            <a:r>
              <a:rPr lang="en-US" sz="3200" b="1" dirty="0" smtClean="0"/>
              <a:t>Both spirochetal virulence and lymphocytic susceptibility could be phenotypically selected</a:t>
            </a:r>
            <a:r>
              <a:rPr lang="en-US" sz="3200" dirty="0" smtClean="0"/>
              <a:t>, thus indicating that both bacterial and host cell factors contribute to such interactions. </a:t>
            </a:r>
            <a:br>
              <a:rPr lang="en-US" sz="3200" dirty="0" smtClean="0"/>
            </a:br>
            <a:r>
              <a:rPr lang="en-US" sz="3200" dirty="0" smtClean="0"/>
              <a:t>... We could find no previous reports of aggressive, invasive cytopathology in lymphocytes caused by [other] bacteria.</a:t>
            </a:r>
            <a:br>
              <a:rPr lang="en-US" sz="3200" dirty="0" smtClean="0"/>
            </a:br>
            <a:r>
              <a:rPr lang="en-US" sz="3200" dirty="0" smtClean="0"/>
              <a:t>... the ability to invade lymphocytes could provide an effective niche for avoiding immune detection and clearance. ... </a:t>
            </a:r>
            <a:r>
              <a:rPr lang="en-US" sz="3200" b="1" dirty="0" smtClean="0"/>
              <a:t>humoral responses are typically delayed in patients. In vitro spirochete-leucocyte interactions may provide an effective model for understanding the delayed immune response in humans when they are infected by Lyme disease spirochetes.</a:t>
            </a:r>
            <a:r>
              <a:rPr lang="en-US" sz="3200" dirty="0" smtClean="0"/>
              <a:t>"</a:t>
            </a:r>
          </a:p>
          <a:p>
            <a:pPr marL="0" indent="0">
              <a:buNone/>
            </a:pPr>
            <a:r>
              <a:rPr lang="en-US" sz="3700" dirty="0" smtClean="0"/>
              <a:t>2003 </a:t>
            </a:r>
            <a:r>
              <a:rPr lang="en-US" sz="3700" b="1" u="sng" dirty="0" smtClean="0"/>
              <a:t>Lymphocyte </a:t>
            </a:r>
            <a:r>
              <a:rPr lang="en-US" sz="3700" b="1" u="sng" dirty="0" smtClean="0"/>
              <a:t>apoptosis</a:t>
            </a:r>
            <a:r>
              <a:rPr lang="en-US" sz="3700" b="1" dirty="0" smtClean="0"/>
              <a:t> co-cultured with Borrelia burgdorferi. </a:t>
            </a:r>
            <a:br>
              <a:rPr lang="en-US" sz="3700" b="1" dirty="0" smtClean="0"/>
            </a:br>
            <a:r>
              <a:rPr lang="en-US" sz="3100" dirty="0" smtClean="0"/>
              <a:t>Perticarari S et al. Microb Pathog.</a:t>
            </a:r>
            <a:r>
              <a:rPr lang="en-US" sz="3100" b="1" dirty="0" smtClean="0"/>
              <a:t> 2003 </a:t>
            </a:r>
            <a:r>
              <a:rPr lang="en-US" sz="3100" dirty="0" smtClean="0"/>
              <a:t>Oct;35(4):139-45. </a:t>
            </a:r>
            <a:r>
              <a:rPr lang="en-US" sz="3100" dirty="0" smtClean="0"/>
              <a:t> PMID</a:t>
            </a:r>
            <a:r>
              <a:rPr lang="en-US" sz="3100" dirty="0" smtClean="0"/>
              <a:t>: </a:t>
            </a:r>
            <a:r>
              <a:rPr lang="en-US" sz="3100" dirty="0" smtClean="0">
                <a:hlinkClick r:id="rId3"/>
              </a:rPr>
              <a:t>12946326</a:t>
            </a:r>
            <a:r>
              <a:rPr lang="en-US" sz="3700" dirty="0" smtClean="0"/>
              <a:t/>
            </a:r>
            <a:br>
              <a:rPr lang="en-US" sz="3700" dirty="0" smtClean="0"/>
            </a:br>
            <a:r>
              <a:rPr lang="en-US" sz="800" dirty="0" smtClean="0"/>
              <a:t/>
            </a:r>
            <a:br>
              <a:rPr lang="en-US" sz="800" dirty="0" smtClean="0"/>
            </a:br>
            <a:r>
              <a:rPr lang="en-US" sz="3100" dirty="0" smtClean="0"/>
              <a:t>"... investigated whether the in vitro co-cultivation of lymphocytes with spirochetes would induce apoptosis in human lymphocytes. </a:t>
            </a:r>
            <a:r>
              <a:rPr lang="en-US" sz="3100" b="1" dirty="0" smtClean="0"/>
              <a:t>Peripheral blood mononuclear cell were mixed with various ratio of cell/spirochetes</a:t>
            </a:r>
            <a:r>
              <a:rPr lang="en-US" sz="3100" dirty="0" smtClean="0"/>
              <a:t> ... data suggest that spirochetes were able to induce </a:t>
            </a:r>
            <a:r>
              <a:rPr lang="en-US" sz="3100" b="1" dirty="0" smtClean="0">
                <a:solidFill>
                  <a:srgbClr val="FF0000"/>
                </a:solidFill>
              </a:rPr>
              <a:t>apoptosis on lymphocytes; the phenomenon appears associated with number of spirochetes, incubation time and the release of IL-10 in co-cultures</a:t>
            </a:r>
            <a:r>
              <a:rPr lang="en-US" sz="3100" dirty="0" smtClean="0"/>
              <a:t>. Moreover </a:t>
            </a:r>
            <a:r>
              <a:rPr lang="en-US" sz="3100" b="1" dirty="0" smtClean="0"/>
              <a:t>apoptosis was probably Fas-mediated</a:t>
            </a:r>
            <a:r>
              <a:rPr lang="en-US" sz="3100" dirty="0" smtClean="0"/>
              <a:t> and the cells involved were prevalently </a:t>
            </a:r>
            <a:r>
              <a:rPr lang="en-US" sz="3100" b="1" dirty="0" smtClean="0">
                <a:solidFill>
                  <a:srgbClr val="FF0000"/>
                </a:solidFill>
              </a:rPr>
              <a:t>CD4</a:t>
            </a:r>
            <a:r>
              <a:rPr lang="en-US" sz="3100" dirty="0" smtClean="0"/>
              <a:t>.“</a:t>
            </a:r>
          </a:p>
          <a:p>
            <a:pPr marL="0" indent="0">
              <a:buNone/>
            </a:pPr>
            <a:r>
              <a:rPr lang="en-US" sz="3100" dirty="0" smtClean="0"/>
              <a:t/>
            </a:r>
            <a:br>
              <a:rPr lang="en-US" sz="3100" dirty="0" smtClean="0"/>
            </a:br>
            <a:r>
              <a:rPr lang="en-US" sz="4800" dirty="0" smtClean="0"/>
              <a:t>IF all the B-memory cells directed towards </a:t>
            </a:r>
            <a:r>
              <a:rPr lang="en-US" sz="4800" i="1" dirty="0" smtClean="0"/>
              <a:t>Borrelia burgdorferi</a:t>
            </a:r>
            <a:r>
              <a:rPr lang="en-US" sz="4800" dirty="0" smtClean="0"/>
              <a:t> </a:t>
            </a:r>
            <a:r>
              <a:rPr lang="en-US" sz="4800" dirty="0" smtClean="0"/>
              <a:t>(Bb) is </a:t>
            </a:r>
            <a:r>
              <a:rPr lang="en-US" sz="4800" dirty="0" smtClean="0"/>
              <a:t>eradicated by </a:t>
            </a:r>
            <a:r>
              <a:rPr lang="en-US" sz="4800" dirty="0" smtClean="0"/>
              <a:t>Borrelia self  </a:t>
            </a:r>
            <a:r>
              <a:rPr lang="en-US" sz="4800" dirty="0" smtClean="0"/>
              <a:t/>
            </a:r>
            <a:br>
              <a:rPr lang="en-US" sz="4800" dirty="0" smtClean="0"/>
            </a:br>
            <a:r>
              <a:rPr lang="en-US" sz="4800" dirty="0" smtClean="0"/>
              <a:t>- then AWAY goes </a:t>
            </a:r>
            <a:r>
              <a:rPr lang="en-US" sz="4800" u="sng" dirty="0" smtClean="0"/>
              <a:t>forever</a:t>
            </a:r>
            <a:r>
              <a:rPr lang="en-US" sz="4800" dirty="0" smtClean="0"/>
              <a:t> the Borrelia specific antibodies? </a:t>
            </a:r>
            <a:r>
              <a:rPr lang="en-US" sz="4800" dirty="0" smtClean="0"/>
              <a:t> </a:t>
            </a:r>
            <a:r>
              <a:rPr lang="en-US" sz="4800" dirty="0" smtClean="0"/>
              <a:t/>
            </a:r>
            <a:br>
              <a:rPr lang="en-US" sz="4800" dirty="0" smtClean="0"/>
            </a:br>
            <a:r>
              <a:rPr lang="en-US" sz="4800" dirty="0" smtClean="0"/>
              <a:t>- </a:t>
            </a:r>
            <a:r>
              <a:rPr lang="en-US" sz="4800" dirty="0" smtClean="0"/>
              <a:t>and </a:t>
            </a:r>
            <a:r>
              <a:rPr lang="en-US" sz="4800" dirty="0" smtClean="0"/>
              <a:t>our serology test will fail to detect Bb infection!</a:t>
            </a:r>
            <a:endParaRPr lang="en-US" sz="31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443" y="1412776"/>
            <a:ext cx="4844557"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02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mtClean="0"/>
              <a:t>TESTs for INFECTION</a:t>
            </a:r>
            <a:endParaRPr lang="en-US"/>
          </a:p>
        </p:txBody>
      </p:sp>
      <p:sp>
        <p:nvSpPr>
          <p:cNvPr id="3" name="Pladsholder til indhold 2"/>
          <p:cNvSpPr>
            <a:spLocks noGrp="1"/>
          </p:cNvSpPr>
          <p:nvPr>
            <p:ph sz="quarter" idx="1"/>
          </p:nvPr>
        </p:nvSpPr>
        <p:spPr>
          <a:xfrm>
            <a:off x="457200" y="1219200"/>
            <a:ext cx="6995120" cy="5522168"/>
          </a:xfrm>
        </p:spPr>
        <p:txBody>
          <a:bodyPr>
            <a:normAutofit fontScale="55000" lnSpcReduction="20000"/>
          </a:bodyPr>
          <a:lstStyle/>
          <a:p>
            <a:r>
              <a:rPr lang="en-US" b="1" dirty="0" smtClean="0"/>
              <a:t>INNATE IMMUNE REACTION </a:t>
            </a:r>
            <a:r>
              <a:rPr lang="en-US" dirty="0" smtClean="0"/>
              <a:t>(non-specific, no memory)</a:t>
            </a:r>
          </a:p>
          <a:p>
            <a:pPr marL="514350" indent="-514350">
              <a:buFont typeface="+mj-lt"/>
              <a:buAutoNum type="arabicPeriod"/>
            </a:pPr>
            <a:r>
              <a:rPr lang="en-US" b="1" dirty="0" smtClean="0"/>
              <a:t>Complement</a:t>
            </a:r>
            <a:r>
              <a:rPr lang="en-US" dirty="0" smtClean="0"/>
              <a:t> cascade reactions (</a:t>
            </a:r>
            <a:r>
              <a:rPr lang="en-US" dirty="0" smtClean="0">
                <a:hlinkClick r:id="rId2"/>
              </a:rPr>
              <a:t>C3a, C4a </a:t>
            </a:r>
            <a:r>
              <a:rPr lang="en-US" dirty="0" smtClean="0">
                <a:hlinkClick r:id="rId2"/>
              </a:rPr>
              <a:t>split products</a:t>
            </a:r>
            <a:r>
              <a:rPr lang="en-US" dirty="0" smtClean="0"/>
              <a:t>)</a:t>
            </a:r>
          </a:p>
          <a:p>
            <a:pPr marL="514350" indent="-514350">
              <a:buFont typeface="+mj-lt"/>
              <a:buAutoNum type="arabicPeriod"/>
            </a:pPr>
            <a:r>
              <a:rPr lang="en-US" dirty="0" smtClean="0"/>
              <a:t>Immune cells attack directly: NK-cells* </a:t>
            </a:r>
            <a:br>
              <a:rPr lang="en-US" dirty="0" smtClean="0"/>
            </a:br>
            <a:r>
              <a:rPr lang="en-US" dirty="0" smtClean="0"/>
              <a:t>..  cytotoxic T-cells,</a:t>
            </a:r>
            <a:r>
              <a:rPr lang="en-US" baseline="0" dirty="0" smtClean="0"/>
              <a:t> </a:t>
            </a:r>
            <a:r>
              <a:rPr lang="en-US" baseline="0" dirty="0" smtClean="0"/>
              <a:t>monocyte / macrophage phagocytosis </a:t>
            </a:r>
            <a:r>
              <a:rPr lang="en-US" baseline="0" dirty="0" smtClean="0"/>
              <a:t/>
            </a:r>
            <a:br>
              <a:rPr lang="en-US" baseline="0" dirty="0" smtClean="0"/>
            </a:br>
            <a:r>
              <a:rPr lang="en-US" baseline="0" dirty="0" smtClean="0"/>
              <a:t>– act as antigen presenting cells (APC) .. </a:t>
            </a:r>
            <a:r>
              <a:rPr lang="en-US" dirty="0" smtClean="0"/>
              <a:t>   </a:t>
            </a:r>
          </a:p>
          <a:p>
            <a:pPr marL="514350" indent="-514350">
              <a:buFont typeface="+mj-lt"/>
              <a:buAutoNum type="arabicPeriod"/>
            </a:pPr>
            <a:r>
              <a:rPr lang="en-US" b="1" dirty="0" smtClean="0"/>
              <a:t>Cytokines</a:t>
            </a:r>
            <a:r>
              <a:rPr lang="en-US" dirty="0" smtClean="0"/>
              <a:t> pro-inflammatory / anti-inflammatory balance</a:t>
            </a:r>
            <a:br>
              <a:rPr lang="en-US" dirty="0" smtClean="0"/>
            </a:br>
            <a:r>
              <a:rPr lang="en-US" sz="1900" i="1" dirty="0" smtClean="0"/>
              <a:t>…. Are rarely being measured, but TNF, IL-1b, IL-2, IL-6 elevated in </a:t>
            </a:r>
            <a:r>
              <a:rPr lang="en-US" sz="1900" i="1" dirty="0" smtClean="0"/>
              <a:t>pro-inflammation</a:t>
            </a:r>
            <a:r>
              <a:rPr lang="en-US" sz="1900" i="1" dirty="0" smtClean="0"/>
              <a:t>!</a:t>
            </a:r>
          </a:p>
          <a:p>
            <a:pPr marL="514350" indent="-514350">
              <a:buFont typeface="+mj-lt"/>
              <a:buAutoNum type="arabicPeriod"/>
            </a:pPr>
            <a:r>
              <a:rPr lang="en-US" sz="1900" i="1" dirty="0" smtClean="0"/>
              <a:t>Acute phase reactants like CRP usually normal or only low (~”virus”-level) in chronic infection!</a:t>
            </a:r>
            <a:br>
              <a:rPr lang="en-US" sz="1900" i="1" dirty="0" smtClean="0"/>
            </a:br>
            <a:endParaRPr lang="en-US" sz="1900" i="1" dirty="0" smtClean="0"/>
          </a:p>
          <a:p>
            <a:r>
              <a:rPr lang="en-US" b="1" dirty="0" smtClean="0"/>
              <a:t>INDIRECT METHODs</a:t>
            </a:r>
            <a:r>
              <a:rPr lang="en-US" dirty="0" smtClean="0"/>
              <a:t> - </a:t>
            </a:r>
            <a:r>
              <a:rPr lang="en-US" b="1" dirty="0" smtClean="0">
                <a:solidFill>
                  <a:srgbClr val="FF0000"/>
                </a:solidFill>
              </a:rPr>
              <a:t>measure immune reaction</a:t>
            </a:r>
          </a:p>
          <a:p>
            <a:pPr marL="514350" indent="-514350">
              <a:buFont typeface="+mj-lt"/>
              <a:buAutoNum type="arabicPeriod"/>
            </a:pPr>
            <a:r>
              <a:rPr lang="en-US" b="1" dirty="0" smtClean="0"/>
              <a:t>B-cellular response </a:t>
            </a:r>
            <a:r>
              <a:rPr lang="en-US" dirty="0" smtClean="0"/>
              <a:t>– antibody test</a:t>
            </a:r>
            <a:br>
              <a:rPr lang="en-US" dirty="0" smtClean="0"/>
            </a:br>
            <a:r>
              <a:rPr lang="en-US" dirty="0" smtClean="0"/>
              <a:t>type of antibodies (serum + spinal fluid, joint fluid as index): </a:t>
            </a:r>
            <a:r>
              <a:rPr lang="en-US" b="1" dirty="0" smtClean="0">
                <a:solidFill>
                  <a:srgbClr val="FF0000"/>
                </a:solidFill>
              </a:rPr>
              <a:t>IgM, IgG</a:t>
            </a:r>
            <a:r>
              <a:rPr lang="en-US" dirty="0" smtClean="0"/>
              <a:t>, (IgA) </a:t>
            </a:r>
            <a:br>
              <a:rPr lang="en-US" dirty="0" smtClean="0"/>
            </a:br>
            <a:r>
              <a:rPr lang="en-US" dirty="0" smtClean="0"/>
              <a:t>Methods IFA, ELISA, immunoblot (WB) … </a:t>
            </a:r>
            <a:r>
              <a:rPr lang="en-US" i="1" dirty="0" smtClean="0"/>
              <a:t>is usually, if not always measured!</a:t>
            </a:r>
          </a:p>
          <a:p>
            <a:pPr marL="514350" indent="-514350">
              <a:buFont typeface="+mj-lt"/>
              <a:buAutoNum type="arabicPeriod"/>
            </a:pPr>
            <a:r>
              <a:rPr lang="en-US" b="1" dirty="0" smtClean="0"/>
              <a:t>T-cellular response </a:t>
            </a:r>
            <a:r>
              <a:rPr lang="en-US" dirty="0" smtClean="0"/>
              <a:t>– lymphocyte stimulation test (</a:t>
            </a:r>
            <a:r>
              <a:rPr lang="en-US" b="1" dirty="0" smtClean="0"/>
              <a:t>LTT</a:t>
            </a:r>
            <a:r>
              <a:rPr lang="en-US" dirty="0" smtClean="0"/>
              <a:t>, next slide)</a:t>
            </a:r>
            <a:br>
              <a:rPr lang="en-US" dirty="0" smtClean="0"/>
            </a:br>
            <a:r>
              <a:rPr lang="en-US" dirty="0" smtClean="0"/>
              <a:t>measure cytokine production of T-cells after short antigen stimulation</a:t>
            </a:r>
            <a:br>
              <a:rPr lang="en-US" dirty="0" smtClean="0"/>
            </a:br>
            <a:r>
              <a:rPr lang="en-US" dirty="0" smtClean="0"/>
              <a:t>….  increased use during the last 5+ years </a:t>
            </a:r>
            <a:br>
              <a:rPr lang="en-US" dirty="0" smtClean="0"/>
            </a:br>
            <a:endParaRPr lang="en-US" dirty="0" smtClean="0"/>
          </a:p>
          <a:p>
            <a:r>
              <a:rPr lang="en-US" b="1" dirty="0" smtClean="0"/>
              <a:t>DIRECT METHODs</a:t>
            </a:r>
            <a:r>
              <a:rPr lang="en-US" dirty="0" smtClean="0"/>
              <a:t> - detection of microbes (or fractions) in material harvested from a patient</a:t>
            </a:r>
          </a:p>
          <a:p>
            <a:pPr marL="514350" indent="-514350">
              <a:buFont typeface="+mj-lt"/>
              <a:buAutoNum type="arabicPeriod"/>
            </a:pPr>
            <a:r>
              <a:rPr lang="en-US" sz="2200" b="1" dirty="0" smtClean="0"/>
              <a:t>Microscopy</a:t>
            </a:r>
            <a:r>
              <a:rPr lang="en-US" sz="2200" dirty="0" smtClean="0"/>
              <a:t> (the simplest, oldest microbiology test!) </a:t>
            </a:r>
            <a:r>
              <a:rPr lang="en-US" sz="2200" b="1" dirty="0" smtClean="0"/>
              <a:t>aided by </a:t>
            </a:r>
            <a:r>
              <a:rPr lang="en-US" sz="2200" b="1" dirty="0" smtClean="0">
                <a:solidFill>
                  <a:srgbClr val="00B050"/>
                </a:solidFill>
              </a:rPr>
              <a:t>BORRELIA specific DIRECT immune stain</a:t>
            </a:r>
            <a:r>
              <a:rPr lang="en-US" sz="2200" dirty="0" smtClean="0"/>
              <a:t> </a:t>
            </a:r>
            <a:r>
              <a:rPr lang="en-US" sz="2200" dirty="0" smtClean="0"/>
              <a:t>- </a:t>
            </a:r>
            <a:r>
              <a:rPr lang="en-US" sz="2200" i="1" dirty="0" smtClean="0"/>
              <a:t>DFA</a:t>
            </a:r>
            <a:r>
              <a:rPr lang="en-US" sz="2200" i="1" dirty="0" smtClean="0"/>
              <a:t>, not to be confused with </a:t>
            </a:r>
            <a:r>
              <a:rPr lang="en-US" sz="2200" i="1" dirty="0" smtClean="0"/>
              <a:t>IFA</a:t>
            </a:r>
            <a:r>
              <a:rPr lang="en-US" sz="2200" b="1" dirty="0" smtClean="0"/>
              <a:t>! </a:t>
            </a:r>
            <a:r>
              <a:rPr lang="en-US" sz="2200" b="1" dirty="0" smtClean="0"/>
              <a:t>			</a:t>
            </a:r>
            <a:r>
              <a:rPr lang="en-US" sz="1200" b="1" dirty="0" smtClean="0"/>
              <a:t>=&gt;</a:t>
            </a:r>
            <a:br>
              <a:rPr lang="en-US" sz="1200" b="1" dirty="0" smtClean="0"/>
            </a:br>
            <a:r>
              <a:rPr lang="en-US" sz="1800" dirty="0" smtClean="0"/>
              <a:t>1941 Coons AH The development of </a:t>
            </a:r>
            <a:r>
              <a:rPr lang="en-US" sz="1800" dirty="0" smtClean="0"/>
              <a:t>immunohistochemistry. Ann </a:t>
            </a:r>
            <a:r>
              <a:rPr lang="en-US" sz="1800" dirty="0" smtClean="0"/>
              <a:t>N Y Acad Sci. 1971 Jun 21;177:5-9.</a:t>
            </a:r>
          </a:p>
          <a:p>
            <a:pPr marL="514350" indent="-514350">
              <a:buFont typeface="+mj-lt"/>
              <a:buAutoNum type="arabicPeriod"/>
            </a:pPr>
            <a:r>
              <a:rPr lang="en-US" sz="2200" b="1" dirty="0" smtClean="0"/>
              <a:t>Culture</a:t>
            </a:r>
            <a:r>
              <a:rPr lang="en-US" sz="2200" dirty="0" smtClean="0"/>
              <a:t> </a:t>
            </a:r>
            <a:r>
              <a:rPr lang="en-US" sz="2200" dirty="0" smtClean="0"/>
              <a:t>– still the GOLDEN STANDARD </a:t>
            </a:r>
            <a:r>
              <a:rPr lang="en-US" sz="1800" dirty="0" smtClean="0"/>
              <a:t>(</a:t>
            </a:r>
            <a:r>
              <a:rPr lang="en-US" sz="1800" dirty="0" smtClean="0"/>
              <a:t>Sapi /</a:t>
            </a:r>
            <a:r>
              <a:rPr lang="en-US" sz="1800" dirty="0" smtClean="0"/>
              <a:t>Adv. lab. 2013 </a:t>
            </a:r>
            <a:r>
              <a:rPr lang="en-US" sz="1800" dirty="0" smtClean="0">
                <a:hlinkClick r:id="rId3"/>
              </a:rPr>
              <a:t>improved culture method</a:t>
            </a:r>
            <a:r>
              <a:rPr lang="en-US" sz="1800" dirty="0" smtClean="0"/>
              <a:t>)</a:t>
            </a:r>
            <a:r>
              <a:rPr lang="en-US" dirty="0" smtClean="0"/>
              <a:t/>
            </a:r>
            <a:br>
              <a:rPr lang="en-US" dirty="0" smtClean="0"/>
            </a:br>
            <a:r>
              <a:rPr lang="en-US" sz="2000" dirty="0" smtClean="0"/>
              <a:t>- </a:t>
            </a:r>
            <a:r>
              <a:rPr lang="en-US" sz="2000" i="1" dirty="0" smtClean="0"/>
              <a:t>above have been doomed too difficult / too slow / too expensive by laboratories </a:t>
            </a:r>
            <a:br>
              <a:rPr lang="en-US" sz="2000" i="1" dirty="0" smtClean="0"/>
            </a:br>
            <a:r>
              <a:rPr lang="en-US" sz="2000" i="1" dirty="0" smtClean="0"/>
              <a:t>(reason perhaps being that </a:t>
            </a:r>
            <a:r>
              <a:rPr lang="en-US" sz="2000" i="1" u="sng" dirty="0" smtClean="0"/>
              <a:t>not much money can be earned in using non-patentable old methods</a:t>
            </a:r>
            <a:r>
              <a:rPr lang="en-US" sz="2000" i="1" dirty="0" smtClean="0"/>
              <a:t>!)</a:t>
            </a:r>
            <a:endParaRPr lang="en-US" dirty="0" smtClean="0"/>
          </a:p>
          <a:p>
            <a:pPr marL="514350" indent="-514350">
              <a:buFont typeface="+mj-lt"/>
              <a:buAutoNum type="arabicPeriod"/>
            </a:pPr>
            <a:r>
              <a:rPr lang="en-US" b="1" dirty="0" smtClean="0"/>
              <a:t>PCR </a:t>
            </a:r>
            <a:r>
              <a:rPr lang="en-US" dirty="0" smtClean="0"/>
              <a:t> </a:t>
            </a:r>
            <a:br>
              <a:rPr lang="en-US" dirty="0" smtClean="0"/>
            </a:br>
            <a:r>
              <a:rPr lang="en-US" sz="2000" dirty="0" smtClean="0"/>
              <a:t>NOTE: </a:t>
            </a:r>
            <a:r>
              <a:rPr lang="en-US" sz="2000" i="1" dirty="0" smtClean="0"/>
              <a:t>Direct </a:t>
            </a:r>
            <a:r>
              <a:rPr lang="en-US" sz="2000" i="1" dirty="0" smtClean="0"/>
              <a:t>methods are not used as “stand alone”, but are used “in concert” </a:t>
            </a:r>
            <a:r>
              <a:rPr lang="en-US" sz="2000" i="1" dirty="0" smtClean="0"/>
              <a:t>!</a:t>
            </a:r>
            <a:r>
              <a:rPr lang="en-US" sz="2000" i="1" dirty="0" smtClean="0"/>
              <a:t/>
            </a:r>
            <a:br>
              <a:rPr lang="en-US" sz="2000" i="1" dirty="0" smtClean="0"/>
            </a:br>
            <a:endParaRPr lang="en-US" sz="2000" dirty="0"/>
          </a:p>
        </p:txBody>
      </p:sp>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0676" y="4509120"/>
            <a:ext cx="1620224" cy="1473348"/>
          </a:xfrm>
          <a:prstGeom prst="rect">
            <a:avLst/>
          </a:prstGeom>
        </p:spPr>
      </p:pic>
      <p:sp>
        <p:nvSpPr>
          <p:cNvPr id="5" name="Tekstboks 4"/>
          <p:cNvSpPr txBox="1"/>
          <p:nvPr/>
        </p:nvSpPr>
        <p:spPr>
          <a:xfrm>
            <a:off x="6516216" y="908720"/>
            <a:ext cx="2517940" cy="2246769"/>
          </a:xfrm>
          <a:prstGeom prst="rect">
            <a:avLst/>
          </a:prstGeom>
          <a:solidFill>
            <a:srgbClr val="FFFF00">
              <a:alpha val="20000"/>
            </a:srgbClr>
          </a:solidFill>
        </p:spPr>
        <p:txBody>
          <a:bodyPr wrap="square" rtlCol="0">
            <a:spAutoFit/>
          </a:bodyPr>
          <a:lstStyle/>
          <a:p>
            <a:r>
              <a:rPr lang="en-US" sz="1400" b="1" dirty="0" smtClean="0"/>
              <a:t>* CD57-NK-cell</a:t>
            </a:r>
            <a:r>
              <a:rPr lang="en-US" sz="1400" dirty="0" smtClean="0"/>
              <a:t> </a:t>
            </a:r>
            <a:r>
              <a:rPr lang="en-US" sz="1400" dirty="0" smtClean="0"/>
              <a:t>(</a:t>
            </a:r>
            <a:r>
              <a:rPr lang="en-US" sz="1400" dirty="0" smtClean="0"/>
              <a:t>not CD57- T cells) </a:t>
            </a:r>
            <a:r>
              <a:rPr lang="en-US" sz="1400" dirty="0" smtClean="0"/>
              <a:t>fraction, measured by flowcytometry</a:t>
            </a:r>
            <a:r>
              <a:rPr lang="en-US" sz="1400" dirty="0" smtClean="0"/>
              <a:t>, is </a:t>
            </a:r>
            <a:r>
              <a:rPr lang="en-US" sz="1400" dirty="0" smtClean="0"/>
              <a:t>often low in Borrelia infection &gt; 1 year </a:t>
            </a:r>
            <a:br>
              <a:rPr lang="en-US" sz="1400" dirty="0" smtClean="0"/>
            </a:br>
            <a:r>
              <a:rPr lang="en-US" sz="1400" dirty="0" smtClean="0"/>
              <a:t>- but other chronic infections could give same? </a:t>
            </a:r>
          </a:p>
          <a:p>
            <a:r>
              <a:rPr lang="en-US" sz="1400" dirty="0" smtClean="0"/>
              <a:t>Prognosis is </a:t>
            </a:r>
            <a:r>
              <a:rPr lang="en-US" sz="1400" dirty="0" smtClean="0"/>
              <a:t>best if number of CD57-NK-cells increase </a:t>
            </a:r>
            <a:r>
              <a:rPr lang="en-US" sz="1400" dirty="0" smtClean="0"/>
              <a:t>during anti-microbial treatment!</a:t>
            </a:r>
            <a:endParaRPr lang="en-US" sz="1600" dirty="0"/>
          </a:p>
        </p:txBody>
      </p:sp>
      <p:sp>
        <p:nvSpPr>
          <p:cNvPr id="6" name="Tekstboks 5"/>
          <p:cNvSpPr txBox="1"/>
          <p:nvPr/>
        </p:nvSpPr>
        <p:spPr>
          <a:xfrm>
            <a:off x="7357056" y="5982468"/>
            <a:ext cx="1653844" cy="430887"/>
          </a:xfrm>
          <a:prstGeom prst="rect">
            <a:avLst/>
          </a:prstGeom>
          <a:noFill/>
        </p:spPr>
        <p:txBody>
          <a:bodyPr wrap="square" rtlCol="0">
            <a:spAutoFit/>
          </a:bodyPr>
          <a:lstStyle/>
          <a:p>
            <a:r>
              <a:rPr lang="en-US" sz="1100" smtClean="0"/>
              <a:t>Borrowed from</a:t>
            </a:r>
            <a:br>
              <a:rPr lang="en-US" sz="1100" smtClean="0"/>
            </a:br>
            <a:r>
              <a:rPr lang="en-US" sz="1100" smtClean="0"/>
              <a:t>Alan MacDonald 1985</a:t>
            </a:r>
            <a:endParaRPr lang="en-US" sz="1100"/>
          </a:p>
        </p:txBody>
      </p:sp>
    </p:spTree>
    <p:extLst>
      <p:ext uri="{BB962C8B-B14F-4D97-AF65-F5344CB8AC3E}">
        <p14:creationId xmlns:p14="http://schemas.microsoft.com/office/powerpoint/2010/main" val="2190489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solidFill>
                  <a:schemeClr val="tx1"/>
                </a:solidFill>
              </a:rPr>
              <a:t>Lymfocyttransformations test (LTT)</a:t>
            </a:r>
            <a:endParaRPr lang="en-US">
              <a:solidFill>
                <a:schemeClr val="tx1"/>
              </a:solidFill>
            </a:endParaRPr>
          </a:p>
        </p:txBody>
      </p:sp>
      <p:sp>
        <p:nvSpPr>
          <p:cNvPr id="3" name="Pladsholder til indhold 2"/>
          <p:cNvSpPr>
            <a:spLocks noGrp="1"/>
          </p:cNvSpPr>
          <p:nvPr>
            <p:ph sz="quarter" idx="1"/>
          </p:nvPr>
        </p:nvSpPr>
        <p:spPr>
          <a:xfrm>
            <a:off x="457200" y="1219200"/>
            <a:ext cx="8229600" cy="5450160"/>
          </a:xfrm>
        </p:spPr>
        <p:txBody>
          <a:bodyPr>
            <a:normAutofit fontScale="77500" lnSpcReduction="20000"/>
          </a:bodyPr>
          <a:lstStyle/>
          <a:p>
            <a:endParaRPr lang="en-US" sz="1600" dirty="0" smtClean="0"/>
          </a:p>
          <a:p>
            <a:r>
              <a:rPr lang="en-US" sz="2800" b="1" dirty="0" smtClean="0"/>
              <a:t>measure the amount of </a:t>
            </a:r>
            <a:r>
              <a:rPr lang="en-US" sz="2800" b="1" dirty="0" smtClean="0">
                <a:solidFill>
                  <a:srgbClr val="FF0000"/>
                </a:solidFill>
              </a:rPr>
              <a:t>INTERFERON (IFN) </a:t>
            </a:r>
            <a:br>
              <a:rPr lang="en-US" sz="2800" b="1" dirty="0" smtClean="0">
                <a:solidFill>
                  <a:srgbClr val="FF0000"/>
                </a:solidFill>
              </a:rPr>
            </a:br>
            <a:r>
              <a:rPr lang="en-US" sz="1800" b="1" dirty="0" smtClean="0"/>
              <a:t>- </a:t>
            </a:r>
            <a:r>
              <a:rPr lang="en-US" sz="1800" dirty="0" smtClean="0"/>
              <a:t>being produced by </a:t>
            </a:r>
            <a:r>
              <a:rPr lang="en-US" sz="1800" b="1" dirty="0" smtClean="0"/>
              <a:t>already sensitized T-cells (memory cells)</a:t>
            </a:r>
            <a:r>
              <a:rPr lang="en-US" sz="1800" dirty="0" smtClean="0"/>
              <a:t> isolated from patients </a:t>
            </a:r>
            <a:r>
              <a:rPr lang="en-US" sz="1800" dirty="0" smtClean="0"/>
              <a:t>buffy-coat, </a:t>
            </a:r>
            <a:r>
              <a:rPr lang="en-US" sz="1800" dirty="0" smtClean="0"/>
              <a:t>then </a:t>
            </a:r>
            <a:r>
              <a:rPr lang="en-US" sz="1800" dirty="0" smtClean="0"/>
              <a:t>stimulated </a:t>
            </a:r>
            <a:r>
              <a:rPr lang="en-US" sz="1800" dirty="0" smtClean="0"/>
              <a:t>with relevant microbial antigens.</a:t>
            </a:r>
          </a:p>
          <a:p>
            <a:r>
              <a:rPr lang="en-US" sz="1800" dirty="0" smtClean="0"/>
              <a:t>2012 Von </a:t>
            </a:r>
            <a:r>
              <a:rPr lang="en-US" sz="1800" dirty="0" smtClean="0"/>
              <a:t>Baehr et al. </a:t>
            </a:r>
            <a:r>
              <a:rPr lang="en-US" sz="1800" dirty="0" smtClean="0">
                <a:hlinkClick r:id="rId2"/>
              </a:rPr>
              <a:t>PDF</a:t>
            </a:r>
            <a:r>
              <a:rPr lang="en-US" sz="1800" dirty="0" smtClean="0"/>
              <a:t>: </a:t>
            </a:r>
            <a:r>
              <a:rPr lang="en-US" sz="2800" dirty="0" smtClean="0"/>
              <a:t/>
            </a:r>
            <a:br>
              <a:rPr lang="en-US" sz="2800" dirty="0" smtClean="0"/>
            </a:br>
            <a:r>
              <a:rPr lang="en-US" sz="1500" dirty="0"/>
              <a:t>”.. </a:t>
            </a:r>
            <a:r>
              <a:rPr lang="en-US" sz="1600" dirty="0" smtClean="0"/>
              <a:t>a lymphocyte transformation test (LTT) using lysate antigens of Borrelia burgdorferi sensu stricto, Borrelia afzelii and Borrelia garinii and recombinant OspC was developed and validated through investigations of seronegative and seropositive healthy individuals as well as of seropositive patients with clinically manifested borreliosis. The sensitivity of the LTT in clinical borreliosis before antibiotic treatment was determined as 89,4% while the specificity was 98,7%. </a:t>
            </a:r>
            <a:r>
              <a:rPr lang="en-US" sz="1600" dirty="0" smtClean="0"/>
              <a:t>… </a:t>
            </a:r>
            <a:br>
              <a:rPr lang="en-US" sz="1600" dirty="0" smtClean="0"/>
            </a:br>
            <a:r>
              <a:rPr lang="en-US" sz="1600" b="1" dirty="0" smtClean="0"/>
              <a:t>Following </a:t>
            </a:r>
            <a:r>
              <a:rPr lang="en-US" sz="1600" b="1" dirty="0" smtClean="0"/>
              <a:t>antibiotic treatment, the LTT became negative or borderline in patients with early manifestations of borreliosis, whereas in patients with late symptoms, it showed a regression while still remaining positive. </a:t>
            </a:r>
            <a:r>
              <a:rPr lang="en-US" sz="1600" b="1" u="sng" dirty="0" smtClean="0"/>
              <a:t>Therefore, we propose the follow-up monitoring of disseminated Borrelia infections as the main indication for the Borrelia-LTT</a:t>
            </a:r>
            <a:r>
              <a:rPr lang="en-US" sz="1600" dirty="0" smtClean="0"/>
              <a:t>.”</a:t>
            </a:r>
            <a:r>
              <a:rPr lang="en-US" sz="1800" dirty="0" smtClean="0"/>
              <a:t>  </a:t>
            </a:r>
          </a:p>
          <a:p>
            <a:r>
              <a:rPr lang="en-US" sz="1800" dirty="0" smtClean="0"/>
              <a:t>1993 Haüpl et al. </a:t>
            </a:r>
            <a:r>
              <a:rPr lang="en-US" sz="1800" b="1" dirty="0" smtClean="0"/>
              <a:t>Persistence </a:t>
            </a:r>
            <a:r>
              <a:rPr lang="en-US" sz="1800" b="1" dirty="0" smtClean="0"/>
              <a:t>of Borrelia burgdorferi in ligamentous tissue from a patient with chronic Lyme borreliosis. </a:t>
            </a:r>
            <a:r>
              <a:rPr lang="en-US" sz="1600" dirty="0" smtClean="0"/>
              <a:t>Arthritis </a:t>
            </a:r>
            <a:r>
              <a:rPr lang="en-US" sz="1600" dirty="0" smtClean="0"/>
              <a:t>Rheum 1993 Nov; 36(11): 1621-6 PMID: </a:t>
            </a:r>
            <a:r>
              <a:rPr lang="en-US" sz="1600" dirty="0" smtClean="0">
                <a:hlinkClick r:id="rId3"/>
              </a:rPr>
              <a:t>8240439</a:t>
            </a:r>
            <a:r>
              <a:rPr lang="en-US" sz="1600" dirty="0" smtClean="0"/>
              <a:t> </a:t>
            </a:r>
            <a:r>
              <a:rPr lang="en-US" sz="1600" dirty="0" smtClean="0"/>
              <a:t/>
            </a:r>
            <a:br>
              <a:rPr lang="en-US" sz="1600" dirty="0" smtClean="0"/>
            </a:br>
            <a:r>
              <a:rPr lang="en-US" sz="1400" dirty="0"/>
              <a:t>First time LTT was used for Borrelia </a:t>
            </a:r>
            <a:r>
              <a:rPr lang="en-US" sz="1400" dirty="0"/>
              <a:t>burgdorferi? - in </a:t>
            </a:r>
            <a:r>
              <a:rPr lang="en-US" sz="1400" dirty="0"/>
              <a:t>a </a:t>
            </a:r>
            <a:r>
              <a:rPr lang="en-US" sz="1400" dirty="0" smtClean="0"/>
              <a:t>scholarly </a:t>
            </a:r>
            <a:r>
              <a:rPr lang="en-US" sz="1400" dirty="0"/>
              <a:t>well examined </a:t>
            </a:r>
            <a:r>
              <a:rPr lang="en-US" sz="1400" dirty="0" smtClean="0"/>
              <a:t>case; a</a:t>
            </a:r>
            <a:r>
              <a:rPr lang="en-US" sz="1400" dirty="0" smtClean="0"/>
              <a:t>n </a:t>
            </a:r>
            <a:r>
              <a:rPr lang="en-US" sz="1400" dirty="0" smtClean="0"/>
              <a:t>extensive quote from this instructive article is in my list: </a:t>
            </a:r>
            <a:r>
              <a:rPr lang="en-US" sz="1400" dirty="0" smtClean="0">
                <a:hlinkClick r:id="rId4"/>
              </a:rPr>
              <a:t>http://lymerick.net/persistent-borreliosis.html</a:t>
            </a:r>
            <a:r>
              <a:rPr lang="en-US" sz="1400" dirty="0" smtClean="0"/>
              <a:t/>
            </a:r>
            <a:br>
              <a:rPr lang="en-US" sz="1400" dirty="0" smtClean="0"/>
            </a:br>
            <a:r>
              <a:rPr lang="en-US" sz="1600" dirty="0" smtClean="0"/>
              <a:t/>
            </a:r>
            <a:br>
              <a:rPr lang="en-US" sz="1600" dirty="0" smtClean="0"/>
            </a:br>
            <a:r>
              <a:rPr lang="en-US" sz="1600" dirty="0" smtClean="0"/>
              <a:t>The patient had repeatedly good relief of all symptoms during antibiotic treatment, first </a:t>
            </a:r>
            <a:r>
              <a:rPr lang="en-US" sz="1600" dirty="0" smtClean="0"/>
              <a:t>treatment </a:t>
            </a:r>
            <a:r>
              <a:rPr lang="en-US" sz="1600" dirty="0" smtClean="0"/>
              <a:t>was </a:t>
            </a:r>
            <a:r>
              <a:rPr lang="en-US" sz="1600" dirty="0"/>
              <a:t>doxycycline for </a:t>
            </a:r>
            <a:r>
              <a:rPr lang="en-US" sz="1600" dirty="0" smtClean="0"/>
              <a:t>6 weeks, </a:t>
            </a:r>
            <a:r>
              <a:rPr lang="en-US" sz="1600" dirty="0" smtClean="0"/>
              <a:t>but </a:t>
            </a:r>
            <a:r>
              <a:rPr lang="en-US" sz="1600" dirty="0" smtClean="0"/>
              <a:t>the patient experienced </a:t>
            </a:r>
            <a:r>
              <a:rPr lang="en-US" sz="1600" dirty="0" smtClean="0"/>
              <a:t>more relapses occurring when not in antibiotic treatment; </a:t>
            </a:r>
            <a:r>
              <a:rPr lang="en-US" sz="1600" b="1" dirty="0" smtClean="0"/>
              <a:t>eyes, heart and joint/ligament was affected</a:t>
            </a:r>
            <a:r>
              <a:rPr lang="en-US" sz="1600" dirty="0" smtClean="0"/>
              <a:t>; the patient </a:t>
            </a:r>
            <a:r>
              <a:rPr lang="en-US" sz="1600" dirty="0" smtClean="0"/>
              <a:t>developed </a:t>
            </a:r>
            <a:r>
              <a:rPr lang="en-US" sz="1600" dirty="0" smtClean="0"/>
              <a:t>a </a:t>
            </a:r>
            <a:r>
              <a:rPr lang="en-US" sz="1600" b="1" dirty="0" smtClean="0"/>
              <a:t>trigger finger that needed </a:t>
            </a:r>
            <a:r>
              <a:rPr lang="en-US" sz="1600" b="1" dirty="0" smtClean="0"/>
              <a:t>operation.</a:t>
            </a:r>
            <a:r>
              <a:rPr lang="en-US" sz="1600" dirty="0" smtClean="0"/>
              <a:t> </a:t>
            </a:r>
            <a:br>
              <a:rPr lang="en-US" sz="1600" dirty="0" smtClean="0"/>
            </a:br>
            <a:r>
              <a:rPr lang="en-US" sz="1600" dirty="0" smtClean="0"/>
              <a:t>That </a:t>
            </a:r>
            <a:r>
              <a:rPr lang="en-US" sz="1600" dirty="0" smtClean="0"/>
              <a:t>lead ultimately to tests </a:t>
            </a:r>
            <a:r>
              <a:rPr lang="en-US" sz="1600" b="1" dirty="0" smtClean="0"/>
              <a:t>documenting the persistence of Borrelia by isolation, CULTURE is still the gold standard test! – detecting a Borrelia strain with antigens and genetic close resemblance to </a:t>
            </a:r>
            <a:r>
              <a:rPr lang="en-US" sz="1600" b="1" i="1" dirty="0" smtClean="0"/>
              <a:t>B. afzelii</a:t>
            </a:r>
            <a:r>
              <a:rPr lang="en-US" sz="1600" b="1" dirty="0" smtClean="0"/>
              <a:t>. </a:t>
            </a:r>
            <a:r>
              <a:rPr lang="en-US" sz="1600" dirty="0" smtClean="0"/>
              <a:t/>
            </a:r>
            <a:br>
              <a:rPr lang="en-US" sz="1600" dirty="0" smtClean="0"/>
            </a:br>
            <a:r>
              <a:rPr lang="en-US" sz="1600" b="1" dirty="0" smtClean="0">
                <a:solidFill>
                  <a:srgbClr val="FF0000"/>
                </a:solidFill>
              </a:rPr>
              <a:t>The patient was initially seropositive, but turned sero-negative after the first treatment, still sero-negative at time of positive culture, even when the patients own isolated strain was used as test antigen! </a:t>
            </a:r>
            <a:br>
              <a:rPr lang="en-US" sz="1600" b="1" dirty="0" smtClean="0">
                <a:solidFill>
                  <a:srgbClr val="FF0000"/>
                </a:solidFill>
              </a:rPr>
            </a:br>
            <a:r>
              <a:rPr lang="en-US" sz="1600" dirty="0" smtClean="0"/>
              <a:t>– </a:t>
            </a:r>
            <a:r>
              <a:rPr lang="en-US" sz="1600" b="1" u="sng" dirty="0" smtClean="0">
                <a:solidFill>
                  <a:srgbClr val="FF0000"/>
                </a:solidFill>
              </a:rPr>
              <a:t>however a positive reaction was detected in the patients T-cells on stimulation with the patients Borrelia strain! </a:t>
            </a:r>
            <a:r>
              <a:rPr lang="en-US" sz="1600" b="1" u="sng" dirty="0" smtClean="0">
                <a:solidFill>
                  <a:srgbClr val="FF0000"/>
                </a:solidFill>
              </a:rPr>
              <a:t> </a:t>
            </a:r>
            <a:br>
              <a:rPr lang="en-US" sz="1600" b="1" u="sng" dirty="0" smtClean="0">
                <a:solidFill>
                  <a:srgbClr val="FF0000"/>
                </a:solidFill>
              </a:rPr>
            </a:br>
            <a:r>
              <a:rPr lang="en-US" sz="1600" dirty="0" smtClean="0"/>
              <a:t>Persistent Borrelia infection was </a:t>
            </a:r>
            <a:r>
              <a:rPr lang="en-US" sz="1600" dirty="0" smtClean="0"/>
              <a:t>also documented by </a:t>
            </a:r>
            <a:r>
              <a:rPr lang="en-US" sz="1600" u="sng" dirty="0" smtClean="0"/>
              <a:t>positive PCR</a:t>
            </a:r>
            <a:r>
              <a:rPr lang="en-US" sz="1600" dirty="0" smtClean="0"/>
              <a:t> and  by </a:t>
            </a:r>
            <a:r>
              <a:rPr lang="en-US" sz="1600" u="sng" dirty="0" smtClean="0"/>
              <a:t>electron microscopy </a:t>
            </a:r>
            <a:r>
              <a:rPr lang="en-US" sz="1600" u="sng" dirty="0" smtClean="0"/>
              <a:t>of the ligamentous tissue</a:t>
            </a:r>
            <a:r>
              <a:rPr lang="en-US" sz="1600" dirty="0" smtClean="0"/>
              <a:t> (after culture).</a:t>
            </a:r>
            <a:endParaRPr lang="en-US" sz="1600" dirty="0"/>
          </a:p>
        </p:txBody>
      </p:sp>
    </p:spTree>
    <p:extLst>
      <p:ext uri="{BB962C8B-B14F-4D97-AF65-F5344CB8AC3E}">
        <p14:creationId xmlns:p14="http://schemas.microsoft.com/office/powerpoint/2010/main" val="931463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228600"/>
            <a:ext cx="8435280" cy="914400"/>
          </a:xfrm>
        </p:spPr>
        <p:txBody>
          <a:bodyPr>
            <a:noAutofit/>
          </a:bodyPr>
          <a:lstStyle/>
          <a:p>
            <a:r>
              <a:rPr lang="en-US" sz="2400" dirty="0" smtClean="0"/>
              <a:t>There </a:t>
            </a:r>
            <a:r>
              <a:rPr lang="en-US" sz="2400" dirty="0" smtClean="0"/>
              <a:t>is nothing NEW under the </a:t>
            </a:r>
            <a:r>
              <a:rPr lang="en-US" sz="2400" dirty="0" smtClean="0"/>
              <a:t>sun /microscope  </a:t>
            </a:r>
            <a:r>
              <a:rPr lang="en-US" sz="2400" dirty="0" smtClean="0"/>
              <a:t>…</a:t>
            </a:r>
            <a:endParaRPr lang="en-US" sz="2400" dirty="0"/>
          </a:p>
        </p:txBody>
      </p:sp>
      <p:sp>
        <p:nvSpPr>
          <p:cNvPr id="5" name="Tekstboks 4"/>
          <p:cNvSpPr txBox="1"/>
          <p:nvPr/>
        </p:nvSpPr>
        <p:spPr>
          <a:xfrm>
            <a:off x="539552" y="2636912"/>
            <a:ext cx="5040560" cy="3539430"/>
          </a:xfrm>
          <a:prstGeom prst="rect">
            <a:avLst/>
          </a:prstGeom>
          <a:noFill/>
        </p:spPr>
        <p:txBody>
          <a:bodyPr wrap="square" rtlCol="0">
            <a:spAutoFit/>
          </a:bodyPr>
          <a:lstStyle/>
          <a:p>
            <a:r>
              <a:rPr lang="en-US" sz="1400" dirty="0">
                <a:solidFill>
                  <a:prstClr val="black"/>
                </a:solidFill>
              </a:rPr>
              <a:t>1300 concave and convex </a:t>
            </a:r>
            <a:r>
              <a:rPr lang="en-US" sz="1400" b="1" dirty="0">
                <a:solidFill>
                  <a:prstClr val="black"/>
                </a:solidFill>
              </a:rPr>
              <a:t>lenses for spectacles</a:t>
            </a:r>
            <a:r>
              <a:rPr lang="en-US" sz="1400" dirty="0">
                <a:solidFill>
                  <a:prstClr val="black"/>
                </a:solidFill>
              </a:rPr>
              <a:t> </a:t>
            </a:r>
            <a:endParaRPr lang="en-US" sz="1400" dirty="0" smtClean="0">
              <a:solidFill>
                <a:prstClr val="black"/>
              </a:solidFill>
            </a:endParaRPr>
          </a:p>
          <a:p>
            <a:endParaRPr lang="en-US" sz="1400" dirty="0">
              <a:solidFill>
                <a:prstClr val="black"/>
              </a:solidFill>
            </a:endParaRPr>
          </a:p>
          <a:p>
            <a:r>
              <a:rPr lang="en-US" sz="1400" b="1" dirty="0">
                <a:solidFill>
                  <a:prstClr val="black"/>
                </a:solidFill>
              </a:rPr>
              <a:t>1595</a:t>
            </a:r>
            <a:r>
              <a:rPr lang="en-US" sz="1400" dirty="0">
                <a:solidFill>
                  <a:prstClr val="black"/>
                </a:solidFill>
              </a:rPr>
              <a:t> the first primitive microscopes were constructed by Hans and Zacharias Jansen, but they did not </a:t>
            </a:r>
            <a:r>
              <a:rPr lang="en-US" sz="1400" dirty="0" err="1">
                <a:solidFill>
                  <a:prstClr val="black"/>
                </a:solidFill>
              </a:rPr>
              <a:t>descibe</a:t>
            </a:r>
            <a:r>
              <a:rPr lang="en-US" sz="1400" dirty="0">
                <a:solidFill>
                  <a:prstClr val="black"/>
                </a:solidFill>
              </a:rPr>
              <a:t> any </a:t>
            </a:r>
            <a:r>
              <a:rPr lang="en-US" sz="1400" dirty="0" smtClean="0">
                <a:solidFill>
                  <a:prstClr val="black"/>
                </a:solidFill>
              </a:rPr>
              <a:t>findings with their instrument.</a:t>
            </a:r>
          </a:p>
          <a:p>
            <a:endParaRPr lang="en-US" sz="1400" dirty="0">
              <a:solidFill>
                <a:prstClr val="black"/>
              </a:solidFill>
            </a:endParaRPr>
          </a:p>
          <a:p>
            <a:r>
              <a:rPr lang="en-US" sz="1400" b="1" dirty="0">
                <a:solidFill>
                  <a:prstClr val="black"/>
                </a:solidFill>
              </a:rPr>
              <a:t>1665 Robert Hooke (1638-1703</a:t>
            </a:r>
            <a:r>
              <a:rPr lang="en-US" sz="1400" b="1" dirty="0" smtClean="0">
                <a:solidFill>
                  <a:prstClr val="black"/>
                </a:solidFill>
              </a:rPr>
              <a:t>) </a:t>
            </a:r>
            <a:r>
              <a:rPr lang="en-US" sz="1400" dirty="0" smtClean="0">
                <a:solidFill>
                  <a:prstClr val="black"/>
                </a:solidFill>
              </a:rPr>
              <a:t/>
            </a:r>
            <a:br>
              <a:rPr lang="en-US" sz="1400" dirty="0" smtClean="0">
                <a:solidFill>
                  <a:prstClr val="black"/>
                </a:solidFill>
              </a:rPr>
            </a:br>
            <a:r>
              <a:rPr lang="en-US" sz="1400" dirty="0" smtClean="0">
                <a:solidFill>
                  <a:prstClr val="black"/>
                </a:solidFill>
              </a:rPr>
              <a:t>Published </a:t>
            </a:r>
            <a:r>
              <a:rPr lang="en-US" sz="1400" b="1" dirty="0">
                <a:solidFill>
                  <a:prstClr val="black"/>
                </a:solidFill>
              </a:rPr>
              <a:t>Micrographia</a:t>
            </a:r>
            <a:r>
              <a:rPr lang="en-US" sz="1400" dirty="0">
                <a:solidFill>
                  <a:prstClr val="black"/>
                </a:solidFill>
              </a:rPr>
              <a:t>, the first book on microscopy by a scientist,  which contain </a:t>
            </a:r>
            <a:r>
              <a:rPr lang="en-US" sz="1400" b="1" dirty="0">
                <a:solidFill>
                  <a:prstClr val="black"/>
                </a:solidFill>
              </a:rPr>
              <a:t>descriptions of various biological specimens and drawings</a:t>
            </a:r>
            <a:r>
              <a:rPr lang="en-US" sz="1400" dirty="0">
                <a:solidFill>
                  <a:prstClr val="black"/>
                </a:solidFill>
              </a:rPr>
              <a:t> made by Hooke himself, of </a:t>
            </a:r>
            <a:r>
              <a:rPr lang="en-US" sz="1400" b="1" dirty="0">
                <a:solidFill>
                  <a:prstClr val="black"/>
                </a:solidFill>
              </a:rPr>
              <a:t>louse and flea, the compound eye of a fly, seeds and plant sections, but not of microbes</a:t>
            </a:r>
            <a:r>
              <a:rPr lang="en-US" sz="1400" dirty="0">
                <a:solidFill>
                  <a:prstClr val="black"/>
                </a:solidFill>
              </a:rPr>
              <a:t>. </a:t>
            </a:r>
            <a:r>
              <a:rPr lang="en-US" sz="1400" dirty="0" smtClean="0">
                <a:solidFill>
                  <a:prstClr val="black"/>
                </a:solidFill>
              </a:rPr>
              <a:t/>
            </a:r>
            <a:br>
              <a:rPr lang="en-US" sz="1400" dirty="0" smtClean="0">
                <a:solidFill>
                  <a:prstClr val="black"/>
                </a:solidFill>
              </a:rPr>
            </a:br>
            <a:r>
              <a:rPr lang="en-US" sz="1400" dirty="0" smtClean="0">
                <a:solidFill>
                  <a:prstClr val="black"/>
                </a:solidFill>
              </a:rPr>
              <a:t>Hooke </a:t>
            </a:r>
            <a:r>
              <a:rPr lang="en-US" sz="1400" dirty="0">
                <a:solidFill>
                  <a:prstClr val="black"/>
                </a:solidFill>
              </a:rPr>
              <a:t>coined the term </a:t>
            </a:r>
            <a:r>
              <a:rPr lang="en-US" sz="1400" b="1" dirty="0">
                <a:solidFill>
                  <a:prstClr val="black"/>
                </a:solidFill>
              </a:rPr>
              <a:t>cell</a:t>
            </a:r>
            <a:r>
              <a:rPr lang="en-US" sz="1400" dirty="0">
                <a:solidFill>
                  <a:prstClr val="black"/>
                </a:solidFill>
              </a:rPr>
              <a:t> for describing biological organisms, the term being suggested by the resemblance of plant cells to </a:t>
            </a:r>
            <a:r>
              <a:rPr lang="en-US" sz="1400" b="1" dirty="0">
                <a:solidFill>
                  <a:prstClr val="black"/>
                </a:solidFill>
              </a:rPr>
              <a:t>monks'</a:t>
            </a:r>
            <a:r>
              <a:rPr lang="en-US" sz="1400" dirty="0">
                <a:solidFill>
                  <a:prstClr val="black"/>
                </a:solidFill>
              </a:rPr>
              <a:t> cells. </a:t>
            </a:r>
          </a:p>
          <a:p>
            <a:endParaRPr lang="en-US" sz="1400" dirty="0">
              <a:solidFill>
                <a:prstClr val="black"/>
              </a:solidFill>
            </a:endParaRPr>
          </a:p>
        </p:txBody>
      </p:sp>
      <p:sp>
        <p:nvSpPr>
          <p:cNvPr id="6" name="Tekstboks 5"/>
          <p:cNvSpPr txBox="1"/>
          <p:nvPr/>
        </p:nvSpPr>
        <p:spPr>
          <a:xfrm>
            <a:off x="467544" y="1340768"/>
            <a:ext cx="8280920" cy="1200329"/>
          </a:xfrm>
          <a:prstGeom prst="rect">
            <a:avLst/>
          </a:prstGeom>
          <a:noFill/>
        </p:spPr>
        <p:txBody>
          <a:bodyPr wrap="square" rtlCol="0">
            <a:spAutoFit/>
          </a:bodyPr>
          <a:lstStyle/>
          <a:p>
            <a:r>
              <a:rPr lang="en-US" i="1" dirty="0" smtClean="0">
                <a:solidFill>
                  <a:prstClr val="black"/>
                </a:solidFill>
              </a:rPr>
              <a:t>BUT when we begin looking at IT in high magnification via a microscope, we might discover something that we did not know existed before we looked … </a:t>
            </a:r>
          </a:p>
          <a:p>
            <a:endParaRPr lang="en-US" dirty="0" smtClean="0">
              <a:solidFill>
                <a:prstClr val="black"/>
              </a:solidFill>
            </a:endParaRPr>
          </a:p>
          <a:p>
            <a:r>
              <a:rPr lang="en-US" dirty="0" smtClean="0">
                <a:solidFill>
                  <a:prstClr val="black"/>
                </a:solidFill>
              </a:rPr>
              <a:t>TIMELINE (circa):</a:t>
            </a:r>
            <a:endParaRPr lang="en-US"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308" y="2218491"/>
            <a:ext cx="2696195" cy="416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195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mtClean="0"/>
              <a:t>The </a:t>
            </a:r>
            <a:r>
              <a:rPr lang="en-US" b="1" smtClean="0"/>
              <a:t>father of microbiology</a:t>
            </a:r>
            <a:r>
              <a:rPr lang="en-US" smtClean="0"/>
              <a:t>:</a:t>
            </a:r>
            <a:br>
              <a:rPr lang="en-US" smtClean="0"/>
            </a:br>
            <a:r>
              <a:rPr lang="en-US" smtClean="0"/>
              <a:t>Antonie van Leeuwenhoek (1632–1723) </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2" y="1274213"/>
            <a:ext cx="169164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221088"/>
            <a:ext cx="266700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6084168" y="6039356"/>
            <a:ext cx="2667000" cy="446276"/>
          </a:xfrm>
          <a:prstGeom prst="rect">
            <a:avLst/>
          </a:prstGeom>
          <a:noFill/>
        </p:spPr>
        <p:txBody>
          <a:bodyPr wrap="square" rtlCol="0">
            <a:spAutoFit/>
          </a:bodyPr>
          <a:lstStyle/>
          <a:p>
            <a:r>
              <a:rPr lang="en-US" sz="1200" dirty="0" smtClean="0">
                <a:solidFill>
                  <a:prstClr val="black"/>
                </a:solidFill>
              </a:rPr>
              <a:t>Spirillum (fresh water)</a:t>
            </a:r>
          </a:p>
          <a:p>
            <a:r>
              <a:rPr lang="en-US" sz="1100" dirty="0" smtClean="0">
                <a:solidFill>
                  <a:prstClr val="black"/>
                </a:solidFill>
                <a:hlinkClick r:id="rId4"/>
              </a:rPr>
              <a:t>http://www.brianjford.com/avspec11.jpg</a:t>
            </a:r>
            <a:endParaRPr lang="en-US" sz="1100" dirty="0">
              <a:solidFill>
                <a:prstClr val="black"/>
              </a:solidFill>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1274213"/>
            <a:ext cx="23812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boks 3"/>
          <p:cNvSpPr txBox="1"/>
          <p:nvPr/>
        </p:nvSpPr>
        <p:spPr>
          <a:xfrm>
            <a:off x="507604" y="1213733"/>
            <a:ext cx="3600400" cy="5047536"/>
          </a:xfrm>
          <a:prstGeom prst="rect">
            <a:avLst/>
          </a:prstGeom>
          <a:noFill/>
        </p:spPr>
        <p:txBody>
          <a:bodyPr wrap="square" rtlCol="0">
            <a:spAutoFit/>
          </a:bodyPr>
          <a:lstStyle/>
          <a:p>
            <a:r>
              <a:rPr lang="en-US" sz="1400">
                <a:solidFill>
                  <a:prstClr val="black"/>
                </a:solidFill>
              </a:rPr>
              <a:t>Van Leeuwenhoek </a:t>
            </a:r>
            <a:r>
              <a:rPr lang="en-US" sz="1400" smtClean="0">
                <a:solidFill>
                  <a:prstClr val="black"/>
                </a:solidFill>
              </a:rPr>
              <a:t>was </a:t>
            </a:r>
            <a:r>
              <a:rPr lang="en-US" sz="1400">
                <a:solidFill>
                  <a:prstClr val="black"/>
                </a:solidFill>
              </a:rPr>
              <a:t>a Dutch draper with no formal scientific training, who became fascinated by the magnifying glasses used to count the threads in cloth. </a:t>
            </a:r>
            <a:endParaRPr lang="en-US" sz="1400" smtClean="0">
              <a:solidFill>
                <a:prstClr val="black"/>
              </a:solidFill>
            </a:endParaRPr>
          </a:p>
          <a:p>
            <a:endParaRPr lang="en-US" sz="1400">
              <a:solidFill>
                <a:prstClr val="black"/>
              </a:solidFill>
            </a:endParaRPr>
          </a:p>
          <a:p>
            <a:r>
              <a:rPr lang="en-US" sz="1400" smtClean="0">
                <a:solidFill>
                  <a:prstClr val="black"/>
                </a:solidFill>
              </a:rPr>
              <a:t>He </a:t>
            </a:r>
            <a:r>
              <a:rPr lang="en-US" sz="1400">
                <a:solidFill>
                  <a:prstClr val="black"/>
                </a:solidFill>
              </a:rPr>
              <a:t>learned how to grind and polish lenses and developed such techniques further. Van Leeuwenhoek made more than 500 simple microscopes, each containing a single, tiny convex lens that could resolve detail as small as 1 micrometre. </a:t>
            </a:r>
            <a:r>
              <a:rPr lang="en-US" sz="1400" smtClean="0">
                <a:solidFill>
                  <a:prstClr val="black"/>
                </a:solidFill>
              </a:rPr>
              <a:t/>
            </a:r>
            <a:br>
              <a:rPr lang="en-US" sz="1400" smtClean="0">
                <a:solidFill>
                  <a:prstClr val="black"/>
                </a:solidFill>
              </a:rPr>
            </a:br>
            <a:r>
              <a:rPr lang="en-US" sz="1400" smtClean="0">
                <a:solidFill>
                  <a:prstClr val="black"/>
                </a:solidFill>
              </a:rPr>
              <a:t>He </a:t>
            </a:r>
            <a:r>
              <a:rPr lang="en-US" sz="1400">
                <a:solidFill>
                  <a:prstClr val="black"/>
                </a:solidFill>
              </a:rPr>
              <a:t>became </a:t>
            </a:r>
            <a:r>
              <a:rPr lang="en-US" sz="1400" b="1">
                <a:solidFill>
                  <a:prstClr val="black"/>
                </a:solidFill>
              </a:rPr>
              <a:t>extremely skilled in dissecting and mounting specimens</a:t>
            </a:r>
            <a:r>
              <a:rPr lang="en-US" sz="1400">
                <a:solidFill>
                  <a:prstClr val="black"/>
                </a:solidFill>
              </a:rPr>
              <a:t> and, although his microscopes were laborious to use, he was the first to describe </a:t>
            </a:r>
            <a:r>
              <a:rPr lang="en-US" sz="1400" b="1">
                <a:solidFill>
                  <a:prstClr val="black"/>
                </a:solidFill>
              </a:rPr>
              <a:t>sperm cells</a:t>
            </a:r>
            <a:r>
              <a:rPr lang="en-US" sz="1400">
                <a:solidFill>
                  <a:prstClr val="black"/>
                </a:solidFill>
              </a:rPr>
              <a:t> and </a:t>
            </a:r>
            <a:r>
              <a:rPr lang="en-US" sz="1400" b="1">
                <a:solidFill>
                  <a:prstClr val="black"/>
                </a:solidFill>
              </a:rPr>
              <a:t>life in droplets of water in the form of bacteria and protozoa</a:t>
            </a:r>
            <a:r>
              <a:rPr lang="en-US" sz="1400">
                <a:solidFill>
                  <a:prstClr val="black"/>
                </a:solidFill>
              </a:rPr>
              <a:t>. From 1673 onwards, he communicated his observations to the Royal Society in a series of letters, eventually being recognized for his careful observations when he was elected a member of the Royal Society in 1680.</a:t>
            </a:r>
          </a:p>
        </p:txBody>
      </p:sp>
      <p:sp>
        <p:nvSpPr>
          <p:cNvPr id="5" name="Tekstboks 4"/>
          <p:cNvSpPr txBox="1"/>
          <p:nvPr/>
        </p:nvSpPr>
        <p:spPr>
          <a:xfrm>
            <a:off x="4283968" y="4221088"/>
            <a:ext cx="1584176" cy="1846659"/>
          </a:xfrm>
          <a:prstGeom prst="rect">
            <a:avLst/>
          </a:prstGeom>
          <a:noFill/>
          <a:ln>
            <a:solidFill>
              <a:schemeClr val="accent1"/>
            </a:solidFill>
          </a:ln>
        </p:spPr>
        <p:txBody>
          <a:bodyPr wrap="square" rtlCol="0">
            <a:spAutoFit/>
          </a:bodyPr>
          <a:lstStyle/>
          <a:p>
            <a:r>
              <a:rPr lang="en-US" u="sng" smtClean="0">
                <a:solidFill>
                  <a:prstClr val="black"/>
                </a:solidFill>
              </a:rPr>
              <a:t>Sources</a:t>
            </a:r>
            <a:r>
              <a:rPr lang="en-US" smtClean="0">
                <a:solidFill>
                  <a:prstClr val="black"/>
                </a:solidFill>
              </a:rPr>
              <a:t>:</a:t>
            </a:r>
            <a:br>
              <a:rPr lang="en-US" smtClean="0">
                <a:solidFill>
                  <a:prstClr val="black"/>
                </a:solidFill>
              </a:rPr>
            </a:br>
            <a:endParaRPr lang="en-US" smtClean="0">
              <a:solidFill>
                <a:prstClr val="black"/>
              </a:solidFill>
            </a:endParaRPr>
          </a:p>
          <a:p>
            <a:r>
              <a:rPr lang="en-US" smtClean="0">
                <a:solidFill>
                  <a:prstClr val="black"/>
                </a:solidFill>
              </a:rPr>
              <a:t>Wikipedia</a:t>
            </a:r>
            <a:br>
              <a:rPr lang="en-US" smtClean="0">
                <a:solidFill>
                  <a:prstClr val="black"/>
                </a:solidFill>
              </a:rPr>
            </a:br>
            <a:endParaRPr lang="en-US" smtClean="0">
              <a:solidFill>
                <a:prstClr val="black"/>
              </a:solidFill>
            </a:endParaRPr>
          </a:p>
          <a:p>
            <a:r>
              <a:rPr lang="en-US" smtClean="0">
                <a:solidFill>
                  <a:prstClr val="black"/>
                </a:solidFill>
              </a:rPr>
              <a:t>Brian J Ford:</a:t>
            </a:r>
          </a:p>
          <a:p>
            <a:r>
              <a:rPr lang="en-US" sz="1200" smtClean="0">
                <a:solidFill>
                  <a:prstClr val="black"/>
                </a:solidFill>
                <a:hlinkClick r:id="rId6"/>
              </a:rPr>
              <a:t>http://www.brianjford.com/a-avl01.htm</a:t>
            </a:r>
            <a:endParaRPr lang="en-US" sz="1200">
              <a:solidFill>
                <a:prstClr val="black"/>
              </a:solidFill>
            </a:endParaRPr>
          </a:p>
        </p:txBody>
      </p:sp>
    </p:spTree>
    <p:extLst>
      <p:ext uri="{BB962C8B-B14F-4D97-AF65-F5344CB8AC3E}">
        <p14:creationId xmlns:p14="http://schemas.microsoft.com/office/powerpoint/2010/main" val="3728169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ekstboks 2"/>
          <p:cNvSpPr txBox="1"/>
          <p:nvPr/>
        </p:nvSpPr>
        <p:spPr>
          <a:xfrm>
            <a:off x="467544" y="1340768"/>
            <a:ext cx="8280920" cy="3077766"/>
          </a:xfrm>
          <a:prstGeom prst="rect">
            <a:avLst/>
          </a:prstGeom>
          <a:noFill/>
        </p:spPr>
        <p:txBody>
          <a:bodyPr wrap="square" rtlCol="0">
            <a:spAutoFit/>
          </a:bodyPr>
          <a:lstStyle/>
          <a:p>
            <a:r>
              <a:rPr lang="en-US" sz="1400" smtClean="0">
                <a:solidFill>
                  <a:prstClr val="black"/>
                </a:solidFill>
              </a:rPr>
              <a:t>Brain Ford </a:t>
            </a:r>
            <a:r>
              <a:rPr lang="en-US" sz="1100" smtClean="0">
                <a:solidFill>
                  <a:prstClr val="black"/>
                </a:solidFill>
                <a:hlinkClick r:id="rId2"/>
              </a:rPr>
              <a:t>http://www.brianjford.com/a-avl01.htm</a:t>
            </a:r>
            <a:r>
              <a:rPr lang="en-US" sz="1100" smtClean="0">
                <a:solidFill>
                  <a:prstClr val="black"/>
                </a:solidFill>
              </a:rPr>
              <a:t> </a:t>
            </a:r>
            <a:r>
              <a:rPr lang="en-US" sz="1400" smtClean="0">
                <a:solidFill>
                  <a:prstClr val="black"/>
                </a:solidFill>
              </a:rPr>
              <a:t>-  write about </a:t>
            </a:r>
            <a:r>
              <a:rPr lang="en-US" sz="1400" b="1" smtClean="0">
                <a:solidFill>
                  <a:prstClr val="black"/>
                </a:solidFill>
              </a:rPr>
              <a:t>Leeuwenhoek</a:t>
            </a:r>
            <a:r>
              <a:rPr lang="en-US" sz="1400" smtClean="0">
                <a:solidFill>
                  <a:prstClr val="black"/>
                </a:solidFill>
              </a:rPr>
              <a:t>’s work and specimens </a:t>
            </a:r>
          </a:p>
          <a:p>
            <a:r>
              <a:rPr lang="en-US" sz="1400" smtClean="0">
                <a:solidFill>
                  <a:prstClr val="black"/>
                </a:solidFill>
              </a:rPr>
              <a:t>"The most compelling version of Leeuwenhoek's introduction to the microscopical universe is contained in the compelling biography of Clifford Dobell, whose widow Monica has broadened and deepened my understanding of the published account [9]. </a:t>
            </a:r>
            <a:br>
              <a:rPr lang="en-US" sz="1400" smtClean="0">
                <a:solidFill>
                  <a:prstClr val="black"/>
                </a:solidFill>
              </a:rPr>
            </a:br>
            <a:r>
              <a:rPr lang="en-US" sz="1400" smtClean="0">
                <a:solidFill>
                  <a:prstClr val="black"/>
                </a:solidFill>
              </a:rPr>
              <a:t/>
            </a:r>
            <a:br>
              <a:rPr lang="en-US" sz="1400" smtClean="0">
                <a:solidFill>
                  <a:prstClr val="black"/>
                </a:solidFill>
              </a:rPr>
            </a:br>
            <a:r>
              <a:rPr lang="en-US" sz="1400" b="1" smtClean="0">
                <a:solidFill>
                  <a:prstClr val="black"/>
                </a:solidFill>
              </a:rPr>
              <a:t>Leeuwenhoek described microorganisms including algae, protozoa, rotifera and bacteria in fresh water samples</a:t>
            </a:r>
            <a:r>
              <a:rPr lang="en-US" sz="1400" smtClean="0">
                <a:solidFill>
                  <a:prstClr val="black"/>
                </a:solidFill>
              </a:rPr>
              <a:t> and recorded that: </a:t>
            </a:r>
            <a:br>
              <a:rPr lang="en-US" sz="1400" smtClean="0">
                <a:solidFill>
                  <a:prstClr val="black"/>
                </a:solidFill>
              </a:rPr>
            </a:br>
            <a:r>
              <a:rPr lang="en-US" sz="1200" smtClean="0">
                <a:solidFill>
                  <a:prstClr val="black"/>
                </a:solidFill>
              </a:rPr>
              <a:t>"</a:t>
            </a:r>
            <a:r>
              <a:rPr lang="en-US" sz="1200" b="1" smtClean="0">
                <a:solidFill>
                  <a:srgbClr val="FF0000"/>
                </a:solidFill>
              </a:rPr>
              <a:t>The motion</a:t>
            </a:r>
            <a:r>
              <a:rPr lang="en-US" sz="1200" smtClean="0">
                <a:solidFill>
                  <a:prstClr val="black"/>
                </a:solidFill>
              </a:rPr>
              <a:t> of most of them in the water was so swift, and so various, upwards, downwards, and roundabout, that I admit </a:t>
            </a:r>
            <a:r>
              <a:rPr lang="en-US" sz="1200" b="1" smtClean="0">
                <a:solidFill>
                  <a:srgbClr val="FF0000"/>
                </a:solidFill>
              </a:rPr>
              <a:t>I could not but wonder at it</a:t>
            </a:r>
            <a:r>
              <a:rPr lang="en-US" sz="1200" smtClean="0">
                <a:solidFill>
                  <a:prstClr val="black"/>
                </a:solidFill>
              </a:rPr>
              <a:t>. I judge that some of these little creatures [~animalcules] were above a thousand times smaller than the smallest ones which I have hitherto seen on the rind of cheese, wheaten flour, mold and the like". </a:t>
            </a:r>
            <a:br>
              <a:rPr lang="en-US" sz="1200" smtClean="0">
                <a:solidFill>
                  <a:prstClr val="black"/>
                </a:solidFill>
              </a:rPr>
            </a:br>
            <a:endParaRPr lang="en-US" sz="1200" smtClean="0">
              <a:solidFill>
                <a:prstClr val="black"/>
              </a:solidFill>
            </a:endParaRPr>
          </a:p>
          <a:p>
            <a:r>
              <a:rPr lang="en-US" sz="1200" smtClean="0">
                <a:solidFill>
                  <a:prstClr val="black"/>
                </a:solidFill>
              </a:rPr>
              <a:t>Similarly, from his letter on pepper-water described by R. T. Gunter's </a:t>
            </a:r>
            <a:r>
              <a:rPr lang="en-US" sz="1200" i="1" smtClean="0">
                <a:solidFill>
                  <a:prstClr val="black"/>
                </a:solidFill>
              </a:rPr>
              <a:t>Early Science in Oxford</a:t>
            </a:r>
            <a:r>
              <a:rPr lang="en-US" sz="1200" smtClean="0">
                <a:solidFill>
                  <a:prstClr val="black"/>
                </a:solidFill>
              </a:rPr>
              <a:t>, (1931) </a:t>
            </a:r>
            <a:r>
              <a:rPr lang="en-US" sz="1200" b="1" smtClean="0">
                <a:solidFill>
                  <a:prstClr val="black"/>
                </a:solidFill>
              </a:rPr>
              <a:t>VIII</a:t>
            </a:r>
            <a:r>
              <a:rPr lang="en-US" sz="1200" smtClean="0">
                <a:solidFill>
                  <a:prstClr val="black"/>
                </a:solidFill>
              </a:rPr>
              <a:t>, 299: </a:t>
            </a:r>
            <a:br>
              <a:rPr lang="en-US" sz="1200" smtClean="0">
                <a:solidFill>
                  <a:prstClr val="black"/>
                </a:solidFill>
              </a:rPr>
            </a:br>
            <a:r>
              <a:rPr lang="en-US" sz="1200" smtClean="0">
                <a:solidFill>
                  <a:prstClr val="black"/>
                </a:solidFill>
              </a:rPr>
              <a:t>"Some of these are so exceedingly small that millions of millions might be contained in a single drop of water. I was much surprized at this wonderful spectacle, having never seen any living creature comparable to those for smallness; nor could I indeed imagine that nature had afforded instances of so exceedingly minute animal proportions".</a:t>
            </a:r>
            <a:endParaRPr lang="en-US" sz="1200">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446722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849" y="4757088"/>
            <a:ext cx="2397591" cy="159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5148064" y="404664"/>
            <a:ext cx="3456384" cy="338554"/>
          </a:xfrm>
          <a:prstGeom prst="rect">
            <a:avLst/>
          </a:prstGeom>
          <a:noFill/>
        </p:spPr>
        <p:txBody>
          <a:bodyPr wrap="square" rtlCol="0">
            <a:spAutoFit/>
          </a:bodyPr>
          <a:lstStyle/>
          <a:p>
            <a:r>
              <a:rPr lang="en-US" sz="1600">
                <a:solidFill>
                  <a:prstClr val="black"/>
                </a:solidFill>
              </a:rPr>
              <a:t>http://www.brianjford.com/bjford.htm</a:t>
            </a:r>
          </a:p>
        </p:txBody>
      </p:sp>
      <p:sp>
        <p:nvSpPr>
          <p:cNvPr id="7" name="Tekstboks 6"/>
          <p:cNvSpPr txBox="1"/>
          <p:nvPr/>
        </p:nvSpPr>
        <p:spPr>
          <a:xfrm>
            <a:off x="539552" y="4480089"/>
            <a:ext cx="5472608" cy="2092881"/>
          </a:xfrm>
          <a:prstGeom prst="rect">
            <a:avLst/>
          </a:prstGeom>
          <a:noFill/>
        </p:spPr>
        <p:txBody>
          <a:bodyPr wrap="square" rtlCol="0">
            <a:spAutoFit/>
          </a:bodyPr>
          <a:lstStyle/>
          <a:p>
            <a:r>
              <a:rPr lang="en-US" sz="1400">
                <a:solidFill>
                  <a:prstClr val="black"/>
                </a:solidFill>
              </a:rPr>
              <a:t>“. . my work, which I've done for a long time, was not pursued in order to gain the praise I now enjoy, but </a:t>
            </a:r>
            <a:r>
              <a:rPr lang="en-US" sz="1400" b="1">
                <a:solidFill>
                  <a:prstClr val="black"/>
                </a:solidFill>
              </a:rPr>
              <a:t>chiefly from a craving after knowledge</a:t>
            </a:r>
            <a:r>
              <a:rPr lang="en-US" sz="1400">
                <a:solidFill>
                  <a:prstClr val="black"/>
                </a:solidFill>
              </a:rPr>
              <a:t>, which I notice resides in me more than in most other men. And therewithal, </a:t>
            </a:r>
            <a:r>
              <a:rPr lang="en-US" sz="1400" b="1">
                <a:solidFill>
                  <a:prstClr val="black"/>
                </a:solidFill>
              </a:rPr>
              <a:t>whenever I found out anything remarkable, I have thought it my duty to put down my discovery on paper, so that all ingenious people might be informed thereof.</a:t>
            </a:r>
          </a:p>
          <a:p>
            <a:r>
              <a:rPr lang="en-US" sz="1400">
                <a:solidFill>
                  <a:prstClr val="black"/>
                </a:solidFill>
                <a:hlinkClick r:id="rId5"/>
              </a:rPr>
              <a:t>Antony van Leeuwenhoek</a:t>
            </a:r>
            <a:r>
              <a:rPr lang="en-US" sz="1400">
                <a:solidFill>
                  <a:prstClr val="black"/>
                </a:solidFill>
              </a:rPr>
              <a:t>.     </a:t>
            </a:r>
            <a:r>
              <a:rPr lang="en-US" sz="1400">
                <a:solidFill>
                  <a:prstClr val="black"/>
                </a:solidFill>
                <a:hlinkClick r:id="rId6"/>
              </a:rPr>
              <a:t>Letter of June 12, 1716</a:t>
            </a:r>
            <a:endParaRPr lang="en-US" sz="1400">
              <a:solidFill>
                <a:prstClr val="black"/>
              </a:solidFill>
            </a:endParaRPr>
          </a:p>
          <a:p>
            <a:endParaRPr lang="en-US">
              <a:solidFill>
                <a:prstClr val="black"/>
              </a:solidFill>
            </a:endParaRPr>
          </a:p>
        </p:txBody>
      </p:sp>
      <p:sp>
        <p:nvSpPr>
          <p:cNvPr id="8" name="Tekstboks 7"/>
          <p:cNvSpPr txBox="1"/>
          <p:nvPr/>
        </p:nvSpPr>
        <p:spPr>
          <a:xfrm>
            <a:off x="6012160" y="4480089"/>
            <a:ext cx="2736304" cy="276999"/>
          </a:xfrm>
          <a:prstGeom prst="rect">
            <a:avLst/>
          </a:prstGeom>
          <a:noFill/>
        </p:spPr>
        <p:txBody>
          <a:bodyPr wrap="square" rtlCol="0">
            <a:spAutoFit/>
          </a:bodyPr>
          <a:lstStyle/>
          <a:p>
            <a:r>
              <a:rPr lang="en-US" sz="1200">
                <a:solidFill>
                  <a:prstClr val="black"/>
                </a:solidFill>
                <a:hlinkClick r:id="rId7"/>
              </a:rPr>
              <a:t>http://www.brianjford.com/wavrbcs.jpg</a:t>
            </a:r>
            <a:endParaRPr lang="en-US" sz="1200">
              <a:solidFill>
                <a:prstClr val="black"/>
              </a:solidFill>
            </a:endParaRPr>
          </a:p>
        </p:txBody>
      </p:sp>
    </p:spTree>
    <p:extLst>
      <p:ext uri="{BB962C8B-B14F-4D97-AF65-F5344CB8AC3E}">
        <p14:creationId xmlns:p14="http://schemas.microsoft.com/office/powerpoint/2010/main" val="3845486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323528" y="3861048"/>
            <a:ext cx="8712968" cy="2492990"/>
          </a:xfrm>
          <a:prstGeom prst="rect">
            <a:avLst/>
          </a:prstGeom>
          <a:noFill/>
        </p:spPr>
        <p:txBody>
          <a:bodyPr wrap="square" rtlCol="0">
            <a:spAutoFit/>
          </a:bodyPr>
          <a:lstStyle/>
          <a:p>
            <a:r>
              <a:rPr lang="en-US" sz="1200" smtClean="0">
                <a:solidFill>
                  <a:prstClr val="black"/>
                </a:solidFill>
                <a:hlinkClick r:id="rId2"/>
              </a:rPr>
              <a:t>http://en.wikipedia.org/wiki/Microscope</a:t>
            </a:r>
            <a:endParaRPr lang="en-US" sz="1200" smtClean="0">
              <a:solidFill>
                <a:prstClr val="black"/>
              </a:solidFill>
            </a:endParaRPr>
          </a:p>
          <a:p>
            <a:r>
              <a:rPr lang="en-US" sz="1200" smtClean="0">
                <a:solidFill>
                  <a:prstClr val="black"/>
                </a:solidFill>
              </a:rPr>
              <a:t>1800 Century microscopes - Musée des Arts et Métiers, Paris</a:t>
            </a:r>
          </a:p>
          <a:p>
            <a:endParaRPr lang="en-US" sz="1200" smtClean="0">
              <a:solidFill>
                <a:prstClr val="black"/>
              </a:solidFill>
            </a:endParaRPr>
          </a:p>
          <a:p>
            <a:endParaRPr lang="en-US" sz="1200" smtClean="0">
              <a:solidFill>
                <a:prstClr val="black"/>
              </a:solidFill>
            </a:endParaRPr>
          </a:p>
          <a:p>
            <a:endParaRPr lang="en-US" sz="1200" smtClean="0">
              <a:solidFill>
                <a:prstClr val="black"/>
              </a:solidFill>
            </a:endParaRPr>
          </a:p>
          <a:p>
            <a:endParaRPr lang="en-US" sz="1200" smtClean="0">
              <a:solidFill>
                <a:prstClr val="black"/>
              </a:solidFill>
            </a:endParaRPr>
          </a:p>
          <a:p>
            <a:endParaRPr lang="en-US" sz="1200" smtClean="0">
              <a:solidFill>
                <a:prstClr val="black"/>
              </a:solidFill>
            </a:endParaRPr>
          </a:p>
          <a:p>
            <a:endParaRPr lang="en-US" sz="1200" smtClean="0">
              <a:solidFill>
                <a:prstClr val="black"/>
              </a:solidFill>
            </a:endParaRPr>
          </a:p>
          <a:p>
            <a:endParaRPr lang="en-US" sz="1200" smtClean="0">
              <a:solidFill>
                <a:prstClr val="black"/>
              </a:solidFill>
            </a:endParaRPr>
          </a:p>
          <a:p>
            <a:endParaRPr lang="en-US" sz="1200" smtClean="0">
              <a:solidFill>
                <a:prstClr val="black"/>
              </a:solidFill>
            </a:endParaRPr>
          </a:p>
          <a:p>
            <a:r>
              <a:rPr lang="en-US" sz="1200" smtClean="0">
                <a:solidFill>
                  <a:prstClr val="black"/>
                </a:solidFill>
              </a:rPr>
              <a:t>Our first knowledge about microbes as cause of illnesses was brought to us by people looking into such simple microscopes! Read their original papers and you will be astounded of what they saw and described.</a:t>
            </a:r>
          </a:p>
          <a:p>
            <a:r>
              <a:rPr lang="en-US" sz="1200" smtClean="0">
                <a:solidFill>
                  <a:prstClr val="black"/>
                </a:solidFill>
              </a:rPr>
              <a:t>MICROSCOPES are still very usefull tools, and have evolved, better today, especially CAMERAs, and stain methods! </a:t>
            </a:r>
            <a:endParaRPr lang="en-US" sz="1200">
              <a:solidFill>
                <a:prstClr val="black"/>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85800"/>
            <a:ext cx="4176464" cy="341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boks 5"/>
          <p:cNvSpPr txBox="1"/>
          <p:nvPr/>
        </p:nvSpPr>
        <p:spPr>
          <a:xfrm>
            <a:off x="3203848" y="4761566"/>
            <a:ext cx="5976664" cy="553998"/>
          </a:xfrm>
          <a:prstGeom prst="rect">
            <a:avLst/>
          </a:prstGeom>
          <a:noFill/>
        </p:spPr>
        <p:txBody>
          <a:bodyPr wrap="square" rtlCol="0">
            <a:spAutoFit/>
          </a:bodyPr>
          <a:lstStyle/>
          <a:p>
            <a:r>
              <a:rPr lang="en-US" sz="1000" smtClean="0">
                <a:solidFill>
                  <a:prstClr val="black"/>
                </a:solidFill>
              </a:rPr>
              <a:t>For sale on eBay (25-03-2013) (</a:t>
            </a:r>
            <a:r>
              <a:rPr lang="en-US" sz="1000" smtClean="0">
                <a:solidFill>
                  <a:prstClr val="black"/>
                </a:solidFill>
                <a:hlinkClick r:id="rId4"/>
              </a:rPr>
              <a:t>link</a:t>
            </a:r>
            <a:r>
              <a:rPr lang="en-US" sz="1000" smtClean="0">
                <a:solidFill>
                  <a:prstClr val="black"/>
                </a:solidFill>
              </a:rPr>
              <a:t>)</a:t>
            </a:r>
          </a:p>
          <a:p>
            <a:r>
              <a:rPr lang="en-US" sz="1000">
                <a:solidFill>
                  <a:prstClr val="black"/>
                </a:solidFill>
              </a:rPr>
              <a:t>PAUL WAECHTER BERLIN ANTIQUE BRASS "TRICHINEN MIKROSKOP" MICROSCOPE STATIV </a:t>
            </a:r>
            <a:r>
              <a:rPr lang="en-US" sz="1000" smtClean="0">
                <a:solidFill>
                  <a:prstClr val="black"/>
                </a:solidFill>
              </a:rPr>
              <a:t>VIII. Patented </a:t>
            </a:r>
            <a:r>
              <a:rPr lang="en-US" sz="1000">
                <a:solidFill>
                  <a:prstClr val="black"/>
                </a:solidFill>
              </a:rPr>
              <a:t>in 1880 W/Rotating Compressorium - circa </a:t>
            </a:r>
            <a:r>
              <a:rPr lang="en-US" sz="1000" smtClean="0">
                <a:solidFill>
                  <a:prstClr val="black"/>
                </a:solidFill>
              </a:rPr>
              <a:t>1885</a:t>
            </a:r>
            <a:endParaRPr lang="en-US" sz="1400">
              <a:solidFill>
                <a:prstClr val="black"/>
              </a:solidFill>
            </a:endParaRPr>
          </a:p>
        </p:txBody>
      </p:sp>
      <p:pic>
        <p:nvPicPr>
          <p:cNvPr id="5125" name="Picture 5" descr="PAUL WAECHTER BERLIN ANTIQUE BRASS &quot;TRICHINEN MIKROSKOP&quot; MICROSCOPE STATIV VI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696773"/>
            <a:ext cx="2304256" cy="3067796"/>
          </a:xfrm>
          <a:prstGeom prst="rect">
            <a:avLst/>
          </a:prstGeom>
          <a:noFill/>
          <a:extLst>
            <a:ext uri="{909E8E84-426E-40DD-AFC4-6F175D3DCCD1}">
              <a14:hiddenFill xmlns:a14="http://schemas.microsoft.com/office/drawing/2010/main">
                <a:solidFill>
                  <a:srgbClr val="FFFFFF"/>
                </a:solidFill>
              </a14:hiddenFill>
            </a:ext>
          </a:extLst>
        </p:spPr>
      </p:pic>
      <p:sp>
        <p:nvSpPr>
          <p:cNvPr id="7" name="Tekstboks 6"/>
          <p:cNvSpPr txBox="1"/>
          <p:nvPr/>
        </p:nvSpPr>
        <p:spPr>
          <a:xfrm>
            <a:off x="5004048" y="188640"/>
            <a:ext cx="3600400" cy="923330"/>
          </a:xfrm>
          <a:prstGeom prst="rect">
            <a:avLst/>
          </a:prstGeom>
          <a:noFill/>
        </p:spPr>
        <p:txBody>
          <a:bodyPr wrap="square" rtlCol="0">
            <a:spAutoFit/>
          </a:bodyPr>
          <a:lstStyle/>
          <a:p>
            <a:r>
              <a:rPr lang="en-US" smtClean="0">
                <a:solidFill>
                  <a:prstClr val="black"/>
                </a:solidFill>
              </a:rPr>
              <a:t>Antique Microscopes </a:t>
            </a:r>
            <a:br>
              <a:rPr lang="en-US" smtClean="0">
                <a:solidFill>
                  <a:prstClr val="black"/>
                </a:solidFill>
              </a:rPr>
            </a:br>
            <a:r>
              <a:rPr lang="en-US" smtClean="0">
                <a:solidFill>
                  <a:prstClr val="black"/>
                </a:solidFill>
              </a:rPr>
              <a:t>are sometimes put up for sale </a:t>
            </a:r>
            <a:br>
              <a:rPr lang="en-US" smtClean="0">
                <a:solidFill>
                  <a:prstClr val="black"/>
                </a:solidFill>
              </a:rPr>
            </a:br>
            <a:r>
              <a:rPr lang="en-US" smtClean="0">
                <a:solidFill>
                  <a:prstClr val="black"/>
                </a:solidFill>
              </a:rPr>
              <a:t>on eBay:</a:t>
            </a:r>
            <a:endParaRPr lang="en-US">
              <a:solidFill>
                <a:prstClr val="black"/>
              </a:solidFill>
            </a:endParaRPr>
          </a:p>
        </p:txBody>
      </p:sp>
    </p:spTree>
    <p:extLst>
      <p:ext uri="{BB962C8B-B14F-4D97-AF65-F5344CB8AC3E}">
        <p14:creationId xmlns:p14="http://schemas.microsoft.com/office/powerpoint/2010/main" val="480525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smtClean="0"/>
              <a:t>Many great discoveries </a:t>
            </a:r>
            <a:br>
              <a:rPr lang="en-US" smtClean="0"/>
            </a:br>
            <a:r>
              <a:rPr lang="en-US" sz="2700" smtClean="0"/>
              <a:t>- were made with the old monocular microscopes:</a:t>
            </a:r>
            <a:endParaRPr lang="en-US" sz="2700"/>
          </a:p>
        </p:txBody>
      </p:sp>
      <p:sp>
        <p:nvSpPr>
          <p:cNvPr id="3" name="Pladsholder til indhold 2"/>
          <p:cNvSpPr>
            <a:spLocks noGrp="1"/>
          </p:cNvSpPr>
          <p:nvPr>
            <p:ph sz="quarter" idx="1"/>
          </p:nvPr>
        </p:nvSpPr>
        <p:spPr/>
        <p:txBody>
          <a:bodyPr>
            <a:normAutofit fontScale="62500" lnSpcReduction="20000"/>
          </a:bodyPr>
          <a:lstStyle/>
          <a:p>
            <a:r>
              <a:rPr lang="en-US" sz="2900" dirty="0"/>
              <a:t>1675 </a:t>
            </a:r>
            <a:r>
              <a:rPr lang="en-US" sz="2900" dirty="0" err="1"/>
              <a:t>Leeuwenhook</a:t>
            </a:r>
            <a:r>
              <a:rPr lang="en-US" sz="2900" dirty="0"/>
              <a:t> – father of microbiology </a:t>
            </a:r>
            <a:r>
              <a:rPr lang="en-US" dirty="0"/>
              <a:t>– describing “Animalcules</a:t>
            </a:r>
            <a:r>
              <a:rPr lang="en-US" dirty="0" smtClean="0"/>
              <a:t>”</a:t>
            </a:r>
            <a:br>
              <a:rPr lang="en-US" dirty="0" smtClean="0"/>
            </a:br>
            <a:endParaRPr lang="en-US" dirty="0"/>
          </a:p>
          <a:p>
            <a:r>
              <a:rPr lang="en-US" sz="2900" dirty="0"/>
              <a:t>1833 Ehrenberg invented the name Spirochaeta for the organism discovered and named by him: Spirochaeta </a:t>
            </a:r>
            <a:r>
              <a:rPr lang="en-US" sz="2900" dirty="0" err="1"/>
              <a:t>plicatilis</a:t>
            </a:r>
            <a:r>
              <a:rPr lang="en-US" sz="2900" dirty="0"/>
              <a:t>.  </a:t>
            </a:r>
            <a:r>
              <a:rPr lang="en-US" sz="1700" dirty="0" smtClean="0"/>
              <a:t>Source: </a:t>
            </a:r>
            <a:r>
              <a:rPr lang="en-US" sz="1700" dirty="0" smtClean="0">
                <a:hlinkClick r:id="rId2"/>
              </a:rPr>
              <a:t>1911 </a:t>
            </a:r>
            <a:r>
              <a:rPr lang="en-US" sz="1700" dirty="0" smtClean="0">
                <a:hlinkClick r:id="rId2"/>
              </a:rPr>
              <a:t>Bosanquet</a:t>
            </a:r>
            <a:r>
              <a:rPr lang="en-US" sz="1700" dirty="0" smtClean="0"/>
              <a:t/>
            </a:r>
            <a:br>
              <a:rPr lang="en-US" sz="1700" dirty="0" smtClean="0"/>
            </a:br>
            <a:endParaRPr lang="en-US" sz="1700" dirty="0" smtClean="0"/>
          </a:p>
          <a:p>
            <a:r>
              <a:rPr lang="en-US" dirty="0"/>
              <a:t>1848 </a:t>
            </a:r>
            <a:r>
              <a:rPr lang="en-US" dirty="0">
                <a:hlinkClick r:id="rId3"/>
              </a:rPr>
              <a:t>Virchow</a:t>
            </a:r>
            <a:r>
              <a:rPr lang="en-US" dirty="0"/>
              <a:t> (1821-1902) - </a:t>
            </a:r>
            <a:r>
              <a:rPr lang="en-US" b="1" dirty="0"/>
              <a:t>father of pathology</a:t>
            </a:r>
            <a:r>
              <a:rPr lang="en-US" dirty="0"/>
              <a:t>. </a:t>
            </a:r>
            <a:r>
              <a:rPr lang="en-US" dirty="0" smtClean="0"/>
              <a:t/>
            </a:r>
            <a:br>
              <a:rPr lang="en-US" dirty="0" smtClean="0"/>
            </a:br>
            <a:r>
              <a:rPr lang="en-US" sz="2300" dirty="0" smtClean="0"/>
              <a:t>.. </a:t>
            </a:r>
            <a:r>
              <a:rPr lang="en-US" sz="1700" b="1" dirty="0" smtClean="0"/>
              <a:t>clinical observation, animal experimentation</a:t>
            </a:r>
            <a:r>
              <a:rPr lang="en-US" sz="1700" dirty="0" smtClean="0"/>
              <a:t> (to determine causes of diseases and the effects of drugs) and </a:t>
            </a:r>
            <a:r>
              <a:rPr lang="en-US" sz="1700" b="1" dirty="0" smtClean="0"/>
              <a:t>pathological anatomy</a:t>
            </a:r>
            <a:r>
              <a:rPr lang="en-US" sz="1700" dirty="0" smtClean="0"/>
              <a:t>, particularly at the </a:t>
            </a:r>
            <a:r>
              <a:rPr lang="en-US" sz="1700" b="1" dirty="0" smtClean="0"/>
              <a:t>microscopic</a:t>
            </a:r>
            <a:r>
              <a:rPr lang="en-US" sz="1700" dirty="0" smtClean="0"/>
              <a:t> level, were the basic principles of investigation in </a:t>
            </a:r>
            <a:r>
              <a:rPr lang="en-US" sz="1700" dirty="0" smtClean="0">
                <a:hlinkClick r:id="rId4" tooltip="Medical sciences"/>
              </a:rPr>
              <a:t>medical sciences</a:t>
            </a:r>
            <a:r>
              <a:rPr lang="en-US" sz="1700" dirty="0" smtClean="0"/>
              <a:t>. Virchow also developed a standard method of </a:t>
            </a:r>
            <a:r>
              <a:rPr lang="en-US" sz="1700" b="1" dirty="0" smtClean="0">
                <a:hlinkClick r:id="rId5" tooltip="Autopsy"/>
              </a:rPr>
              <a:t>autopsy</a:t>
            </a:r>
            <a:r>
              <a:rPr lang="en-US" sz="1700" dirty="0" smtClean="0"/>
              <a:t> procedure </a:t>
            </a:r>
            <a:r>
              <a:rPr lang="en-US" sz="1700" dirty="0" smtClean="0"/>
              <a:t>…</a:t>
            </a:r>
            <a:br>
              <a:rPr lang="en-US" sz="1700" dirty="0" smtClean="0"/>
            </a:br>
            <a:endParaRPr lang="en-US" sz="1700" dirty="0" smtClean="0"/>
          </a:p>
          <a:p>
            <a:r>
              <a:rPr lang="en-US" sz="2800" dirty="0" smtClean="0"/>
              <a:t>1857 </a:t>
            </a:r>
            <a:r>
              <a:rPr lang="en-US" sz="2800" dirty="0" err="1" smtClean="0">
                <a:hlinkClick r:id="rId6"/>
              </a:rPr>
              <a:t>Béchamp</a:t>
            </a:r>
            <a:r>
              <a:rPr lang="en-US" sz="2800" dirty="0" smtClean="0"/>
              <a:t> (1816-1908) </a:t>
            </a:r>
            <a:r>
              <a:rPr lang="en-US" dirty="0" smtClean="0"/>
              <a:t>– </a:t>
            </a:r>
            <a:r>
              <a:rPr lang="en-US" dirty="0" err="1" smtClean="0"/>
              <a:t>Microzymas</a:t>
            </a:r>
            <a:r>
              <a:rPr lang="en-US" dirty="0" smtClean="0"/>
              <a:t/>
            </a:r>
            <a:br>
              <a:rPr lang="en-US" dirty="0" smtClean="0"/>
            </a:br>
            <a:endParaRPr lang="en-US" dirty="0" smtClean="0"/>
          </a:p>
          <a:p>
            <a:r>
              <a:rPr lang="en-US" sz="2800" dirty="0" smtClean="0"/>
              <a:t>1864 </a:t>
            </a:r>
            <a:r>
              <a:rPr lang="en-US" sz="2800" dirty="0" err="1" smtClean="0">
                <a:hlinkClick r:id="rId7"/>
              </a:rPr>
              <a:t>Davaine</a:t>
            </a:r>
            <a:r>
              <a:rPr lang="en-US" sz="2800" dirty="0" smtClean="0"/>
              <a:t>  (1812-1882) </a:t>
            </a:r>
            <a:r>
              <a:rPr lang="en-US" dirty="0" smtClean="0"/>
              <a:t>- „</a:t>
            </a:r>
            <a:r>
              <a:rPr lang="en-US" dirty="0" err="1" smtClean="0"/>
              <a:t>Bacteridien</a:t>
            </a:r>
            <a:r>
              <a:rPr lang="en-US" dirty="0" smtClean="0"/>
              <a:t>“ </a:t>
            </a:r>
            <a:r>
              <a:rPr lang="en-US" i="1" dirty="0" smtClean="0">
                <a:hlinkClick r:id="rId8" tooltip="Bacillus anthracis"/>
              </a:rPr>
              <a:t>Bacillus </a:t>
            </a:r>
            <a:r>
              <a:rPr lang="en-US" i="1" dirty="0" err="1" smtClean="0">
                <a:hlinkClick r:id="rId8" tooltip="Bacillus anthracis"/>
              </a:rPr>
              <a:t>anthracis</a:t>
            </a:r>
            <a:r>
              <a:rPr lang="en-US" dirty="0" smtClean="0"/>
              <a:t>, cause of </a:t>
            </a:r>
            <a:r>
              <a:rPr lang="en-US" dirty="0" smtClean="0">
                <a:hlinkClick r:id="rId9" tooltip="Anthrax"/>
              </a:rPr>
              <a:t>anthrax</a:t>
            </a:r>
            <a:r>
              <a:rPr lang="en-US" dirty="0" smtClean="0"/>
              <a:t>. (</a:t>
            </a:r>
            <a:r>
              <a:rPr lang="en-US" dirty="0" err="1" smtClean="0"/>
              <a:t>Milzbrand</a:t>
            </a:r>
            <a:r>
              <a:rPr lang="en-US" dirty="0" smtClean="0"/>
              <a:t>, </a:t>
            </a:r>
            <a:r>
              <a:rPr lang="en-US" dirty="0" err="1" smtClean="0"/>
              <a:t>Maladie</a:t>
            </a:r>
            <a:r>
              <a:rPr lang="en-US" dirty="0" smtClean="0"/>
              <a:t> du </a:t>
            </a:r>
            <a:r>
              <a:rPr lang="en-US" dirty="0" err="1" smtClean="0"/>
              <a:t>charbon</a:t>
            </a:r>
            <a:r>
              <a:rPr lang="en-US" dirty="0" smtClean="0"/>
              <a:t>)</a:t>
            </a:r>
            <a:br>
              <a:rPr lang="en-US" dirty="0" smtClean="0"/>
            </a:br>
            <a:endParaRPr lang="en-US" dirty="0" smtClean="0"/>
          </a:p>
          <a:p>
            <a:r>
              <a:rPr lang="en-US" sz="2800" b="1" dirty="0" smtClean="0">
                <a:solidFill>
                  <a:srgbClr val="FF0000"/>
                </a:solidFill>
              </a:rPr>
              <a:t>1868</a:t>
            </a:r>
            <a:r>
              <a:rPr lang="en-US" sz="2800" dirty="0" smtClean="0"/>
              <a:t>, publ. 1873  </a:t>
            </a:r>
            <a:r>
              <a:rPr lang="en-US" sz="2800" dirty="0" smtClean="0">
                <a:hlinkClick r:id="rId10"/>
              </a:rPr>
              <a:t>Obermeier</a:t>
            </a:r>
            <a:r>
              <a:rPr lang="en-US" sz="2800" dirty="0" smtClean="0"/>
              <a:t> (1843-1873) </a:t>
            </a:r>
            <a:r>
              <a:rPr lang="en-US" dirty="0"/>
              <a:t>- Sp. </a:t>
            </a:r>
            <a:r>
              <a:rPr lang="en-US" dirty="0" err="1"/>
              <a:t>Obermeíerii</a:t>
            </a:r>
            <a:r>
              <a:rPr lang="en-US" dirty="0"/>
              <a:t> (or  Protomycetum recurrentis, Spirochaeta recurrentis </a:t>
            </a:r>
            <a:r>
              <a:rPr lang="en-US" dirty="0" smtClean="0"/>
              <a:t>..) - now </a:t>
            </a:r>
            <a:r>
              <a:rPr lang="en-US" dirty="0"/>
              <a:t>called </a:t>
            </a:r>
            <a:r>
              <a:rPr lang="en-US" b="1" i="1" dirty="0">
                <a:solidFill>
                  <a:srgbClr val="FF0000"/>
                </a:solidFill>
              </a:rPr>
              <a:t>Borrelia </a:t>
            </a:r>
            <a:r>
              <a:rPr lang="en-US" b="1" i="1" dirty="0" smtClean="0">
                <a:solidFill>
                  <a:srgbClr val="FF0000"/>
                </a:solidFill>
              </a:rPr>
              <a:t>recurrentis</a:t>
            </a:r>
            <a:br>
              <a:rPr lang="en-US" b="1" i="1" dirty="0" smtClean="0">
                <a:solidFill>
                  <a:srgbClr val="FF0000"/>
                </a:solidFill>
              </a:rPr>
            </a:br>
            <a:endParaRPr lang="en-US" b="1" i="1" dirty="0">
              <a:solidFill>
                <a:srgbClr val="FF0000"/>
              </a:solidFill>
            </a:endParaRPr>
          </a:p>
          <a:p>
            <a:r>
              <a:rPr lang="en-US" sz="2800" dirty="0" smtClean="0"/>
              <a:t>1872 </a:t>
            </a:r>
            <a:r>
              <a:rPr lang="en-US" sz="2800" dirty="0" smtClean="0">
                <a:hlinkClick r:id="rId11"/>
              </a:rPr>
              <a:t>Cohn</a:t>
            </a:r>
            <a:r>
              <a:rPr lang="en-US" sz="2800" dirty="0" smtClean="0"/>
              <a:t> (</a:t>
            </a:r>
            <a:r>
              <a:rPr lang="en-US" sz="2800" dirty="0" smtClean="0"/>
              <a:t>1828-1898) </a:t>
            </a:r>
            <a:r>
              <a:rPr lang="en-US" sz="2000" b="1" dirty="0" smtClean="0"/>
              <a:t>His </a:t>
            </a:r>
            <a:r>
              <a:rPr lang="en-US" sz="2000" b="1" dirty="0" smtClean="0"/>
              <a:t>classification of bacteria into four groups based on shape (</a:t>
            </a:r>
            <a:r>
              <a:rPr lang="en-US" sz="2000" b="1" dirty="0" err="1" smtClean="0"/>
              <a:t>sphericals</a:t>
            </a:r>
            <a:r>
              <a:rPr lang="en-US" sz="2000" b="1" dirty="0" smtClean="0"/>
              <a:t>, short rods, threads, and spirals) is still in use today.  </a:t>
            </a:r>
            <a:r>
              <a:rPr lang="en-US" sz="2000" b="1" dirty="0" smtClean="0"/>
              <a:t/>
            </a:r>
            <a:br>
              <a:rPr lang="en-US" sz="2000" b="1" dirty="0" smtClean="0"/>
            </a:br>
            <a:r>
              <a:rPr lang="en-US" sz="1700" dirty="0" smtClean="0"/>
              <a:t>Among </a:t>
            </a:r>
            <a:r>
              <a:rPr lang="en-US" sz="1700" dirty="0" smtClean="0"/>
              <a:t>other things Cohn is remembered for being the first to show that </a:t>
            </a:r>
            <a:r>
              <a:rPr lang="en-US" sz="1700" dirty="0" smtClean="0">
                <a:hlinkClick r:id="rId12" tooltip="Bacillus"/>
              </a:rPr>
              <a:t>Bacillus</a:t>
            </a:r>
            <a:r>
              <a:rPr lang="en-US" sz="1700" dirty="0" smtClean="0"/>
              <a:t> can change from a vegetative state to an </a:t>
            </a:r>
            <a:r>
              <a:rPr lang="en-US" sz="1700" dirty="0" smtClean="0">
                <a:hlinkClick r:id="rId13" tooltip="Endospore"/>
              </a:rPr>
              <a:t>endospore</a:t>
            </a:r>
            <a:r>
              <a:rPr lang="en-US" sz="1700" dirty="0" smtClean="0"/>
              <a:t> state when subjected to an environment deleterious to the vegetative state.</a:t>
            </a:r>
          </a:p>
          <a:p>
            <a:endParaRPr lang="en-US" dirty="0"/>
          </a:p>
        </p:txBody>
      </p:sp>
    </p:spTree>
    <p:extLst>
      <p:ext uri="{BB962C8B-B14F-4D97-AF65-F5344CB8AC3E}">
        <p14:creationId xmlns:p14="http://schemas.microsoft.com/office/powerpoint/2010/main" val="141812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More important discoveries ..</a:t>
            </a:r>
            <a:endParaRPr lang="en-US"/>
          </a:p>
        </p:txBody>
      </p:sp>
      <p:sp>
        <p:nvSpPr>
          <p:cNvPr id="3" name="Pladsholder til indhold 2"/>
          <p:cNvSpPr>
            <a:spLocks noGrp="1"/>
          </p:cNvSpPr>
          <p:nvPr>
            <p:ph sz="quarter" idx="1"/>
          </p:nvPr>
        </p:nvSpPr>
        <p:spPr>
          <a:xfrm>
            <a:off x="457200" y="1219200"/>
            <a:ext cx="8229600" cy="5162128"/>
          </a:xfrm>
        </p:spPr>
        <p:txBody>
          <a:bodyPr>
            <a:normAutofit fontScale="47500" lnSpcReduction="20000"/>
          </a:bodyPr>
          <a:lstStyle/>
          <a:p>
            <a:r>
              <a:rPr lang="en-US" sz="2800" dirty="0" smtClean="0"/>
              <a:t>1882 </a:t>
            </a:r>
            <a:r>
              <a:rPr lang="en-US" sz="2800" dirty="0" smtClean="0">
                <a:hlinkClick r:id="rId2"/>
              </a:rPr>
              <a:t>Koch</a:t>
            </a:r>
            <a:r>
              <a:rPr lang="en-US" sz="2800" dirty="0" smtClean="0"/>
              <a:t> (1843-1910) – famous for isolating </a:t>
            </a:r>
            <a:r>
              <a:rPr lang="en-US" sz="2800" b="1" i="1" dirty="0" smtClean="0">
                <a:hlinkClick r:id="rId3" tooltip="Mycobacterium tuberculosis"/>
              </a:rPr>
              <a:t>Tuberculosis bacillus</a:t>
            </a:r>
            <a:r>
              <a:rPr lang="en-US" sz="2800" b="1" dirty="0" smtClean="0"/>
              <a:t> </a:t>
            </a:r>
            <a:r>
              <a:rPr lang="en-US" sz="2800" dirty="0" smtClean="0"/>
              <a:t>(1882), </a:t>
            </a:r>
            <a:r>
              <a:rPr lang="en-US" sz="2800" i="1" dirty="0" smtClean="0">
                <a:hlinkClick r:id="rId4" tooltip="Vibrio cholerae"/>
              </a:rPr>
              <a:t>Vibrio </a:t>
            </a:r>
            <a:r>
              <a:rPr lang="en-US" sz="2800" i="1" dirty="0" err="1" smtClean="0">
                <a:hlinkClick r:id="rId4" tooltip="Vibrio cholerae"/>
              </a:rPr>
              <a:t>cholerae</a:t>
            </a:r>
            <a:r>
              <a:rPr lang="en-US" sz="2800" dirty="0" smtClean="0"/>
              <a:t> (1883), </a:t>
            </a:r>
            <a:r>
              <a:rPr lang="en-US" sz="2800" i="1" dirty="0" smtClean="0">
                <a:hlinkClick r:id="rId5" tooltip="Bacillus anthracis"/>
              </a:rPr>
              <a:t>Bacillus </a:t>
            </a:r>
            <a:r>
              <a:rPr lang="en-US" sz="2800" i="1" dirty="0" err="1" smtClean="0">
                <a:hlinkClick r:id="rId5" tooltip="Bacillus anthracis"/>
              </a:rPr>
              <a:t>anthracis</a:t>
            </a:r>
            <a:r>
              <a:rPr lang="en-US" sz="2800" dirty="0" smtClean="0"/>
              <a:t> (1877), and for his development of </a:t>
            </a:r>
            <a:r>
              <a:rPr lang="en-US" sz="2800" b="1" dirty="0" smtClean="0">
                <a:hlinkClick r:id="rId6" tooltip="Koch's postulates"/>
              </a:rPr>
              <a:t>Koch's postulates</a:t>
            </a:r>
            <a:r>
              <a:rPr lang="en-US" sz="2800" dirty="0" smtClean="0"/>
              <a:t>.</a:t>
            </a:r>
            <a:r>
              <a:rPr lang="en-US" sz="2800" baseline="30000" dirty="0" smtClean="0">
                <a:hlinkClick r:id="rId7"/>
              </a:rPr>
              <a:t>[1]</a:t>
            </a:r>
            <a:r>
              <a:rPr lang="en-US" sz="2800" baseline="30000" dirty="0" smtClean="0"/>
              <a:t/>
            </a:r>
            <a:br>
              <a:rPr lang="en-US" sz="2800" baseline="30000" dirty="0" smtClean="0"/>
            </a:br>
            <a:r>
              <a:rPr lang="en-US" sz="2000" dirty="0" smtClean="0"/>
              <a:t>1. microorganism must be found in abundance in all organisms suffering from the disease, but should not be found in healthy organisms. </a:t>
            </a:r>
            <a:r>
              <a:rPr lang="en-US" sz="2000" dirty="0" smtClean="0"/>
              <a:t>[</a:t>
            </a:r>
            <a:r>
              <a:rPr lang="en-US" sz="2000" i="1" dirty="0" smtClean="0"/>
              <a:t>some organism may not be abundant</a:t>
            </a:r>
            <a:r>
              <a:rPr lang="en-US" sz="2000" dirty="0" smtClean="0"/>
              <a:t>]</a:t>
            </a:r>
            <a:br>
              <a:rPr lang="en-US" sz="2000" dirty="0" smtClean="0"/>
            </a:br>
            <a:r>
              <a:rPr lang="en-US" sz="2000" dirty="0" smtClean="0"/>
              <a:t>2. microorganism must be isolated from a diseased organism and grown in pure </a:t>
            </a:r>
            <a:r>
              <a:rPr lang="en-US" sz="2000" dirty="0" smtClean="0">
                <a:hlinkClick r:id="rId8" tooltip="Cell culture"/>
              </a:rPr>
              <a:t>culture</a:t>
            </a:r>
            <a:r>
              <a:rPr lang="en-US" sz="2000" dirty="0" smtClean="0"/>
              <a:t>.  </a:t>
            </a:r>
            <a:br>
              <a:rPr lang="en-US" sz="2000" dirty="0" smtClean="0"/>
            </a:br>
            <a:r>
              <a:rPr lang="en-US" sz="2000" dirty="0" smtClean="0"/>
              <a:t>[</a:t>
            </a:r>
            <a:r>
              <a:rPr lang="en-US" sz="2000" i="1" dirty="0" smtClean="0"/>
              <a:t>we know now that we can not grow all disease causing germs in vitro!</a:t>
            </a:r>
            <a:r>
              <a:rPr lang="en-US" sz="2000" dirty="0" smtClean="0"/>
              <a:t>]</a:t>
            </a:r>
            <a:br>
              <a:rPr lang="en-US" sz="2000" dirty="0" smtClean="0"/>
            </a:br>
            <a:r>
              <a:rPr lang="en-US" sz="2000" dirty="0" smtClean="0"/>
              <a:t>3. cultured microorganism should cause disease when introduced into a healthy organism. </a:t>
            </a:r>
            <a:br>
              <a:rPr lang="en-US" sz="2000" dirty="0" smtClean="0"/>
            </a:br>
            <a:r>
              <a:rPr lang="en-US" sz="2000" dirty="0" smtClean="0"/>
              <a:t>[</a:t>
            </a:r>
            <a:r>
              <a:rPr lang="en-US" sz="2000" i="1" dirty="0" smtClean="0"/>
              <a:t>we know now that disease depends not only on microbe, but very much also on host factors, such as susceptibility, immune reactions!</a:t>
            </a:r>
            <a:r>
              <a:rPr lang="en-US" sz="2000" dirty="0" smtClean="0"/>
              <a:t>]</a:t>
            </a:r>
            <a:br>
              <a:rPr lang="en-US" sz="2000" dirty="0" smtClean="0"/>
            </a:br>
            <a:r>
              <a:rPr lang="en-US" sz="2000" dirty="0" smtClean="0"/>
              <a:t>4. microorganism must be </a:t>
            </a:r>
            <a:r>
              <a:rPr lang="en-US" sz="2000" dirty="0" err="1" smtClean="0"/>
              <a:t>reisolated</a:t>
            </a:r>
            <a:r>
              <a:rPr lang="en-US" sz="2000" dirty="0" smtClean="0"/>
              <a:t>  from the inoculated, diseased experimental host and identified  as being identical to the original specific causative agent. [</a:t>
            </a:r>
            <a:r>
              <a:rPr lang="en-US" sz="2000" i="1" dirty="0" smtClean="0"/>
              <a:t>we know now, that some microbes change antigens and appearance so it may look different when testing for it!</a:t>
            </a:r>
            <a:r>
              <a:rPr lang="en-US" sz="2000" dirty="0" smtClean="0"/>
              <a:t>]</a:t>
            </a:r>
            <a:br>
              <a:rPr lang="en-US" sz="2000" dirty="0" smtClean="0"/>
            </a:br>
            <a:r>
              <a:rPr lang="en-US" sz="2000" dirty="0" smtClean="0"/>
              <a:t/>
            </a:r>
            <a:br>
              <a:rPr lang="en-US" sz="2000" dirty="0" smtClean="0"/>
            </a:br>
            <a:r>
              <a:rPr lang="en-US" sz="2000" dirty="0" smtClean="0"/>
              <a:t>Suggested ADDITIONAL criteria  by </a:t>
            </a:r>
            <a:r>
              <a:rPr lang="en-US" sz="2000" dirty="0" err="1" smtClean="0"/>
              <a:t>Breitschwerdt</a:t>
            </a:r>
            <a:r>
              <a:rPr lang="en-US" sz="2000" dirty="0" smtClean="0"/>
              <a:t> et al. </a:t>
            </a:r>
            <a:r>
              <a:rPr lang="en-US" sz="2000" b="1" dirty="0" smtClean="0"/>
              <a:t>2013 </a:t>
            </a:r>
            <a:r>
              <a:rPr lang="en-US" sz="2000" dirty="0" smtClean="0"/>
              <a:t>PMID: </a:t>
            </a:r>
            <a:r>
              <a:rPr lang="en-US" sz="2000" dirty="0" smtClean="0">
                <a:hlinkClick r:id="rId9"/>
              </a:rPr>
              <a:t>23453733</a:t>
            </a:r>
            <a:r>
              <a:rPr lang="en-US" sz="2000" dirty="0" smtClean="0"/>
              <a:t>  </a:t>
            </a:r>
            <a:br>
              <a:rPr lang="en-US" sz="2000" dirty="0" smtClean="0"/>
            </a:br>
            <a:r>
              <a:rPr lang="en-US" sz="2000" dirty="0" smtClean="0"/>
              <a:t>A microbial agent must be considered cause of disease, when  it can be detected by any direct method  in 3 animals with similar disease/symptoms and/or cause similar pathologic changes ..</a:t>
            </a:r>
            <a:br>
              <a:rPr lang="en-US" sz="2000" dirty="0" smtClean="0"/>
            </a:br>
            <a:r>
              <a:rPr lang="en-US" sz="2000" dirty="0" smtClean="0"/>
              <a:t/>
            </a:r>
            <a:br>
              <a:rPr lang="en-US" sz="2000" dirty="0" smtClean="0"/>
            </a:br>
            <a:r>
              <a:rPr lang="en-US" sz="2000" dirty="0" smtClean="0"/>
              <a:t>Other tick- or louse-borne infections …</a:t>
            </a:r>
          </a:p>
          <a:p>
            <a:r>
              <a:rPr lang="en-US" sz="2800" dirty="0" smtClean="0"/>
              <a:t>1885-88 </a:t>
            </a:r>
            <a:r>
              <a:rPr lang="en-US" sz="2800" dirty="0" smtClean="0">
                <a:hlinkClick r:id="rId10"/>
              </a:rPr>
              <a:t>Babes</a:t>
            </a:r>
            <a:r>
              <a:rPr lang="en-US" sz="2800" dirty="0" smtClean="0"/>
              <a:t> (Romania) "</a:t>
            </a:r>
            <a:r>
              <a:rPr lang="en-US" sz="2800" dirty="0" err="1" smtClean="0"/>
              <a:t>Haematococcus</a:t>
            </a:r>
            <a:r>
              <a:rPr lang="en-US" sz="2800" dirty="0" smtClean="0"/>
              <a:t> </a:t>
            </a:r>
            <a:r>
              <a:rPr lang="en-US" sz="2800" dirty="0" err="1" smtClean="0"/>
              <a:t>bovis</a:t>
            </a:r>
            <a:r>
              <a:rPr lang="en-US" sz="2800" dirty="0" smtClean="0"/>
              <a:t>“ =&gt; </a:t>
            </a:r>
            <a:r>
              <a:rPr lang="en-US" sz="2800" dirty="0" err="1" smtClean="0"/>
              <a:t>piroplasma</a:t>
            </a:r>
            <a:r>
              <a:rPr lang="en-US" sz="2800" dirty="0" smtClean="0"/>
              <a:t> </a:t>
            </a:r>
            <a:r>
              <a:rPr lang="en-US" sz="2800" dirty="0" err="1" smtClean="0">
                <a:hlinkClick r:id="rId11"/>
              </a:rPr>
              <a:t>babesia</a:t>
            </a:r>
            <a:r>
              <a:rPr lang="en-US" sz="2800" dirty="0" smtClean="0"/>
              <a:t/>
            </a:r>
            <a:br>
              <a:rPr lang="en-US" sz="2800" dirty="0" smtClean="0"/>
            </a:br>
            <a:r>
              <a:rPr lang="en-US" sz="2800" dirty="0" smtClean="0"/>
              <a:t>1893 Smith &amp; </a:t>
            </a:r>
            <a:r>
              <a:rPr lang="en-US" sz="2800" dirty="0" err="1" smtClean="0"/>
              <a:t>Kilborne</a:t>
            </a:r>
            <a:r>
              <a:rPr lang="en-US" sz="2800" dirty="0" smtClean="0"/>
              <a:t> - found Texas cattle fever to be </a:t>
            </a:r>
            <a:r>
              <a:rPr lang="en-US" sz="2800" dirty="0" err="1" smtClean="0"/>
              <a:t>tickborne</a:t>
            </a:r>
            <a:r>
              <a:rPr lang="en-US" sz="2800" dirty="0" smtClean="0"/>
              <a:t>! </a:t>
            </a:r>
            <a:br>
              <a:rPr lang="en-US" sz="2800" dirty="0" smtClean="0"/>
            </a:br>
            <a:r>
              <a:rPr lang="en-US" sz="2800" dirty="0" smtClean="0"/>
              <a:t>1902 Wilson &amp; </a:t>
            </a:r>
            <a:r>
              <a:rPr lang="en-US" sz="2800" dirty="0" err="1" smtClean="0"/>
              <a:t>Chowning</a:t>
            </a:r>
            <a:r>
              <a:rPr lang="en-US" sz="2800" dirty="0" smtClean="0"/>
              <a:t> - investigated "spotted fever" and also found an </a:t>
            </a:r>
            <a:r>
              <a:rPr lang="en-US" sz="2800" dirty="0" err="1" smtClean="0"/>
              <a:t>erythrocyt</a:t>
            </a:r>
            <a:r>
              <a:rPr lang="en-US" sz="2800" dirty="0" smtClean="0"/>
              <a:t> parasite "</a:t>
            </a:r>
            <a:r>
              <a:rPr lang="en-US" sz="2800" dirty="0" err="1" smtClean="0"/>
              <a:t>piroplasma</a:t>
            </a:r>
            <a:r>
              <a:rPr lang="en-US" sz="2800" dirty="0" smtClean="0"/>
              <a:t> </a:t>
            </a:r>
            <a:r>
              <a:rPr lang="en-US" sz="2800" dirty="0" err="1" smtClean="0"/>
              <a:t>hominis</a:t>
            </a:r>
            <a:r>
              <a:rPr lang="en-US" sz="2800" dirty="0" smtClean="0"/>
              <a:t>“</a:t>
            </a:r>
          </a:p>
          <a:p>
            <a:r>
              <a:rPr lang="en-US" sz="2800" dirty="0" smtClean="0"/>
              <a:t>1905 </a:t>
            </a:r>
            <a:r>
              <a:rPr lang="en-US" sz="2800" dirty="0" err="1" smtClean="0">
                <a:hlinkClick r:id="rId12"/>
              </a:rPr>
              <a:t>Schaudinn</a:t>
            </a:r>
            <a:r>
              <a:rPr lang="en-US" sz="2800" dirty="0" smtClean="0"/>
              <a:t> and Hoffmann – found the agent of </a:t>
            </a:r>
            <a:r>
              <a:rPr lang="en-US" sz="2800" dirty="0" smtClean="0">
                <a:hlinkClick r:id="rId13" tooltip="Syphilis"/>
              </a:rPr>
              <a:t>syphilis</a:t>
            </a:r>
            <a:r>
              <a:rPr lang="en-US" sz="2800" dirty="0" smtClean="0"/>
              <a:t>, </a:t>
            </a:r>
            <a:r>
              <a:rPr lang="en-US" sz="2800" i="1" dirty="0" smtClean="0"/>
              <a:t>Spirochaeta </a:t>
            </a:r>
            <a:r>
              <a:rPr lang="en-US" sz="2800" i="1" dirty="0" err="1" smtClean="0"/>
              <a:t>pallida</a:t>
            </a:r>
            <a:r>
              <a:rPr lang="en-US" sz="2800" dirty="0" smtClean="0"/>
              <a:t> (also known as </a:t>
            </a:r>
            <a:r>
              <a:rPr lang="en-US" sz="2800" i="1" dirty="0" smtClean="0"/>
              <a:t>Treponema pallidum</a:t>
            </a:r>
            <a:r>
              <a:rPr lang="en-US" sz="2800" dirty="0" smtClean="0"/>
              <a:t>).  </a:t>
            </a:r>
            <a:r>
              <a:rPr lang="en-US" sz="2400" dirty="0" smtClean="0"/>
              <a:t>..  </a:t>
            </a:r>
            <a:r>
              <a:rPr lang="en-US" sz="2400" b="1" dirty="0" smtClean="0"/>
              <a:t>saw with the </a:t>
            </a:r>
            <a:r>
              <a:rPr lang="en-US" sz="2400" b="1" dirty="0" smtClean="0">
                <a:hlinkClick r:id="rId14"/>
              </a:rPr>
              <a:t>ordinary lenses of the microscope</a:t>
            </a:r>
            <a:r>
              <a:rPr lang="en-US" sz="2400" b="1" dirty="0" smtClean="0"/>
              <a:t> in the living, moving germ</a:t>
            </a:r>
            <a:r>
              <a:rPr lang="en-US" sz="2400" dirty="0" smtClean="0"/>
              <a:t>, what dozens can scarcely see today with the germ glued to the spot and with all the aid of stains and dark-field apparatus. …the germ  was removed from a </a:t>
            </a:r>
            <a:r>
              <a:rPr lang="en-US" sz="2400" dirty="0" err="1" smtClean="0">
                <a:hlinkClick r:id="rId15" tooltip="Papula"/>
              </a:rPr>
              <a:t>papula</a:t>
            </a:r>
            <a:r>
              <a:rPr lang="en-US" sz="2400" dirty="0" smtClean="0"/>
              <a:t> in the </a:t>
            </a:r>
            <a:r>
              <a:rPr lang="en-US" sz="2400" dirty="0" smtClean="0">
                <a:hlinkClick r:id="rId16" tooltip="Vulva"/>
              </a:rPr>
              <a:t>vulva</a:t>
            </a:r>
            <a:r>
              <a:rPr lang="en-US" sz="2400" dirty="0" smtClean="0"/>
              <a:t> of a patient with </a:t>
            </a:r>
            <a:r>
              <a:rPr lang="en-US" sz="2400" dirty="0" smtClean="0">
                <a:hlinkClick r:id="rId17" tooltip="Secondary syphilis"/>
              </a:rPr>
              <a:t>secondary syphilis</a:t>
            </a:r>
            <a:r>
              <a:rPr lang="en-US" sz="2400" dirty="0" smtClean="0"/>
              <a:t>. </a:t>
            </a:r>
          </a:p>
          <a:p>
            <a:r>
              <a:rPr lang="en-US" sz="2800" dirty="0" smtClean="0"/>
              <a:t>1905 </a:t>
            </a:r>
            <a:r>
              <a:rPr lang="en-US" sz="2800" dirty="0" smtClean="0">
                <a:hlinkClick r:id="rId18"/>
              </a:rPr>
              <a:t>Barton</a:t>
            </a:r>
            <a:r>
              <a:rPr lang="en-US" sz="2800" dirty="0" smtClean="0"/>
              <a:t> Thompson (1870?-1950) – </a:t>
            </a:r>
            <a:r>
              <a:rPr lang="en-US" sz="2800" dirty="0" err="1" smtClean="0"/>
              <a:t>discoved</a:t>
            </a:r>
            <a:r>
              <a:rPr lang="en-US" sz="2800" dirty="0" smtClean="0"/>
              <a:t> </a:t>
            </a:r>
            <a:r>
              <a:rPr lang="en-US" sz="2800" i="1" dirty="0" smtClean="0">
                <a:hlinkClick r:id="rId19"/>
              </a:rPr>
              <a:t>Bartonella </a:t>
            </a:r>
            <a:r>
              <a:rPr lang="en-US" sz="2800" i="1" dirty="0" err="1" smtClean="0">
                <a:hlinkClick r:id="rId19"/>
              </a:rPr>
              <a:t>bacilliformis</a:t>
            </a:r>
            <a:r>
              <a:rPr lang="en-US" sz="2800" dirty="0" smtClean="0"/>
              <a:t> as cause of </a:t>
            </a:r>
            <a:r>
              <a:rPr lang="en-US" sz="2800" dirty="0" err="1" smtClean="0"/>
              <a:t>Oroya</a:t>
            </a:r>
            <a:r>
              <a:rPr lang="en-US" sz="2800" dirty="0" smtClean="0"/>
              <a:t> fever </a:t>
            </a:r>
            <a:r>
              <a:rPr lang="en-US" sz="2800" dirty="0" err="1" smtClean="0"/>
              <a:t>i</a:t>
            </a:r>
            <a:r>
              <a:rPr lang="en-US" sz="2800" dirty="0" smtClean="0"/>
              <a:t>  Peru</a:t>
            </a:r>
            <a:br>
              <a:rPr lang="en-US" sz="2800" dirty="0" smtClean="0"/>
            </a:br>
            <a:r>
              <a:rPr lang="en-US" sz="2400" dirty="0" smtClean="0"/>
              <a:t>Fourteen patients with anemia and fever were studied by Barton. He </a:t>
            </a:r>
            <a:r>
              <a:rPr lang="en-US" sz="2400" b="1" dirty="0" smtClean="0"/>
              <a:t>discovered bacillus on their red blood cells</a:t>
            </a:r>
            <a:r>
              <a:rPr lang="en-US" sz="2400" dirty="0" smtClean="0"/>
              <a:t>. … </a:t>
            </a:r>
            <a:br>
              <a:rPr lang="en-US" sz="2400" dirty="0" smtClean="0"/>
            </a:br>
            <a:r>
              <a:rPr lang="en-US" sz="2400" dirty="0" smtClean="0"/>
              <a:t>Now we know several Bartonella spp</a:t>
            </a:r>
            <a:r>
              <a:rPr lang="en-US" sz="2800" dirty="0" smtClean="0"/>
              <a:t>. </a:t>
            </a:r>
          </a:p>
          <a:p>
            <a:r>
              <a:rPr lang="en-US" sz="2800" dirty="0" smtClean="0"/>
              <a:t>1906 </a:t>
            </a:r>
            <a:r>
              <a:rPr lang="en-US" sz="2800" dirty="0" smtClean="0">
                <a:hlinkClick r:id="rId20"/>
              </a:rPr>
              <a:t>Ricketts</a:t>
            </a:r>
            <a:r>
              <a:rPr lang="en-US" sz="2800" dirty="0" smtClean="0"/>
              <a:t> (1871-1910) – pathologist, studied Rocky Mountain spotted fever (Rickettsia) </a:t>
            </a:r>
            <a:br>
              <a:rPr lang="en-US" sz="2800" dirty="0" smtClean="0"/>
            </a:br>
            <a:r>
              <a:rPr lang="en-US" sz="2800" dirty="0" smtClean="0">
                <a:hlinkClick r:id="rId21"/>
              </a:rPr>
              <a:t>Paper</a:t>
            </a:r>
            <a:r>
              <a:rPr lang="en-US" sz="2800" dirty="0" smtClean="0"/>
              <a:t>  </a:t>
            </a:r>
            <a:r>
              <a:rPr lang="en-US" sz="2800" dirty="0" smtClean="0">
                <a:hlinkClick r:id="rId22"/>
              </a:rPr>
              <a:t>Memorial</a:t>
            </a:r>
            <a:endParaRPr lang="en-US" sz="2800" dirty="0" smtClean="0"/>
          </a:p>
          <a:p>
            <a:r>
              <a:rPr lang="en-US" sz="2800" b="1" dirty="0" smtClean="0"/>
              <a:t>1906 </a:t>
            </a:r>
            <a:r>
              <a:rPr lang="en-US" sz="2800" b="1" dirty="0" err="1" smtClean="0">
                <a:solidFill>
                  <a:srgbClr val="FF0000"/>
                </a:solidFill>
                <a:hlinkClick r:id="rId23"/>
              </a:rPr>
              <a:t>Borrel</a:t>
            </a:r>
            <a:r>
              <a:rPr lang="en-US" sz="2800" dirty="0" smtClean="0">
                <a:solidFill>
                  <a:srgbClr val="FF0000"/>
                </a:solidFill>
              </a:rPr>
              <a:t> </a:t>
            </a:r>
            <a:r>
              <a:rPr lang="en-US" sz="2800" dirty="0" smtClean="0"/>
              <a:t>(1867 - 1936) – [C. R. Soc. de Biol., 1906, LX, 138] On </a:t>
            </a:r>
            <a:r>
              <a:rPr lang="en-US" sz="2800" i="1" dirty="0" err="1" smtClean="0"/>
              <a:t>Sp</a:t>
            </a:r>
            <a:r>
              <a:rPr lang="en-US" sz="2800" i="1" dirty="0" smtClean="0"/>
              <a:t> </a:t>
            </a:r>
            <a:r>
              <a:rPr lang="en-US" sz="2800" i="1" dirty="0" err="1" smtClean="0"/>
              <a:t>gallinarum</a:t>
            </a:r>
            <a:r>
              <a:rPr lang="en-US" sz="2800" dirty="0" smtClean="0"/>
              <a:t> or </a:t>
            </a:r>
            <a:r>
              <a:rPr lang="en-US" sz="2800" i="1" dirty="0" err="1" smtClean="0"/>
              <a:t>Sp</a:t>
            </a:r>
            <a:r>
              <a:rPr lang="en-US" sz="2800" i="1" dirty="0" smtClean="0"/>
              <a:t> anserina</a:t>
            </a:r>
            <a:r>
              <a:rPr lang="en-US" sz="2800" dirty="0" smtClean="0"/>
              <a:t> , later named </a:t>
            </a:r>
            <a:r>
              <a:rPr lang="en-US" sz="2800" b="1" i="1" dirty="0" smtClean="0">
                <a:solidFill>
                  <a:srgbClr val="FF0000"/>
                </a:solidFill>
              </a:rPr>
              <a:t>Borrelia anserina </a:t>
            </a:r>
            <a:r>
              <a:rPr lang="en-US" sz="2400" dirty="0" smtClean="0"/>
              <a:t>- gave name to the genus </a:t>
            </a:r>
            <a:r>
              <a:rPr lang="en-US" sz="2400" b="1" dirty="0" smtClean="0">
                <a:hlinkClick r:id="rId24" tooltip="Borrelia"/>
              </a:rPr>
              <a:t>Borrelia</a:t>
            </a:r>
            <a:r>
              <a:rPr lang="en-US" sz="2400" dirty="0" smtClean="0"/>
              <a:t> …  </a:t>
            </a:r>
            <a:endParaRPr lang="en-US" dirty="0"/>
          </a:p>
        </p:txBody>
      </p:sp>
    </p:spTree>
    <p:extLst>
      <p:ext uri="{BB962C8B-B14F-4D97-AF65-F5344CB8AC3E}">
        <p14:creationId xmlns:p14="http://schemas.microsoft.com/office/powerpoint/2010/main" val="2730029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Lest we forget history …</a:t>
            </a:r>
            <a:endParaRPr lang="en-US" dirty="0"/>
          </a:p>
        </p:txBody>
      </p:sp>
      <p:sp>
        <p:nvSpPr>
          <p:cNvPr id="3" name="Pladsholder til indhold 2"/>
          <p:cNvSpPr>
            <a:spLocks noGrp="1"/>
          </p:cNvSpPr>
          <p:nvPr>
            <p:ph sz="quarter" idx="1"/>
          </p:nvPr>
        </p:nvSpPr>
        <p:spPr>
          <a:xfrm>
            <a:off x="457200" y="1219200"/>
            <a:ext cx="8363272" cy="5450160"/>
          </a:xfrm>
        </p:spPr>
        <p:txBody>
          <a:bodyPr>
            <a:normAutofit fontScale="55000" lnSpcReduction="20000"/>
          </a:bodyPr>
          <a:lstStyle/>
          <a:p>
            <a:r>
              <a:rPr lang="en-US" sz="2200" dirty="0" smtClean="0"/>
              <a:t>Regarding clinical findings in </a:t>
            </a:r>
            <a:r>
              <a:rPr lang="en-US" sz="2200" dirty="0" smtClean="0"/>
              <a:t>Borrelia </a:t>
            </a:r>
            <a:r>
              <a:rPr lang="en-US" sz="2200" dirty="0" smtClean="0"/>
              <a:t>infection described 100+ years back in European literature</a:t>
            </a:r>
            <a:br>
              <a:rPr lang="en-US" sz="2200" dirty="0" smtClean="0"/>
            </a:br>
            <a:r>
              <a:rPr lang="en-US" sz="2200" dirty="0" smtClean="0"/>
              <a:t>- I refer you to find my earlier presentation from Kassel 2006: </a:t>
            </a:r>
            <a:r>
              <a:rPr lang="en-US" sz="2200" dirty="0" smtClean="0">
                <a:hlinkClick r:id="rId2"/>
              </a:rPr>
              <a:t>http://lymerick.net/Bb-historyG.pdf</a:t>
            </a:r>
            <a:endParaRPr lang="en-US" sz="2200" dirty="0" smtClean="0"/>
          </a:p>
          <a:p>
            <a:r>
              <a:rPr lang="en-US" sz="2200" dirty="0" smtClean="0"/>
              <a:t>THIS PRESENTATION WILL ALSO BE PUT UP ON </a:t>
            </a:r>
            <a:r>
              <a:rPr lang="en-US" sz="2200" dirty="0" smtClean="0">
                <a:hlinkClick r:id="rId3"/>
              </a:rPr>
              <a:t>http://lymerick.net</a:t>
            </a:r>
            <a:r>
              <a:rPr lang="en-US" sz="2200" dirty="0" smtClean="0"/>
              <a:t/>
            </a:r>
            <a:br>
              <a:rPr lang="en-US" sz="2200" dirty="0" smtClean="0"/>
            </a:br>
            <a:r>
              <a:rPr lang="en-US" sz="2200" dirty="0" smtClean="0"/>
              <a:t>- so </a:t>
            </a:r>
            <a:r>
              <a:rPr lang="en-US" sz="3300" dirty="0" smtClean="0"/>
              <a:t>you do not need to take any notes!</a:t>
            </a:r>
            <a:r>
              <a:rPr lang="en-US" sz="2200" dirty="0" smtClean="0"/>
              <a:t> </a:t>
            </a:r>
            <a:br>
              <a:rPr lang="en-US" sz="2200" dirty="0" smtClean="0"/>
            </a:br>
            <a:endParaRPr lang="en-US" sz="2200" dirty="0" smtClean="0"/>
          </a:p>
          <a:p>
            <a:r>
              <a:rPr lang="en-US" u="sng" dirty="0" smtClean="0"/>
              <a:t>Historic things found since last lecture in 2006:</a:t>
            </a:r>
            <a:br>
              <a:rPr lang="en-US" u="sng" dirty="0" smtClean="0"/>
            </a:br>
            <a:endParaRPr lang="en-US" u="sng" dirty="0" smtClean="0"/>
          </a:p>
          <a:p>
            <a:pPr marL="274320" lvl="1" indent="0">
              <a:buNone/>
            </a:pPr>
            <a:r>
              <a:rPr lang="en-US" b="1" dirty="0" smtClean="0"/>
              <a:t>5300 years ago Ötzi the </a:t>
            </a:r>
            <a:r>
              <a:rPr lang="en-US" b="1" dirty="0" smtClean="0">
                <a:hlinkClick r:id="rId4"/>
              </a:rPr>
              <a:t>ice-mummy</a:t>
            </a:r>
            <a:r>
              <a:rPr lang="en-US" b="1" dirty="0" smtClean="0">
                <a:hlinkClick r:id="rId4"/>
              </a:rPr>
              <a:t>,  </a:t>
            </a:r>
            <a:r>
              <a:rPr lang="en-US" b="1" dirty="0" err="1" smtClean="0">
                <a:hlinkClick r:id="rId4"/>
              </a:rPr>
              <a:t>harbour</a:t>
            </a:r>
            <a:r>
              <a:rPr lang="en-US" b="1" dirty="0" smtClean="0">
                <a:hlinkClick r:id="rId4"/>
              </a:rPr>
              <a:t> Borrelia DNA </a:t>
            </a:r>
            <a:r>
              <a:rPr lang="en-US" dirty="0" smtClean="0"/>
              <a:t/>
            </a:r>
            <a:br>
              <a:rPr lang="en-US" dirty="0" smtClean="0"/>
            </a:br>
            <a:r>
              <a:rPr lang="en-US" sz="1900" dirty="0" smtClean="0"/>
              <a:t>– we will hear more about him </a:t>
            </a:r>
            <a:r>
              <a:rPr lang="en-US" sz="1900" dirty="0" smtClean="0"/>
              <a:t>Sunday, so I </a:t>
            </a:r>
            <a:r>
              <a:rPr lang="en-US" sz="1900" dirty="0" smtClean="0"/>
              <a:t>will just mention:</a:t>
            </a:r>
            <a:br>
              <a:rPr lang="en-US" sz="1900" dirty="0" smtClean="0"/>
            </a:br>
            <a:r>
              <a:rPr lang="en-US" sz="1900" dirty="0" smtClean="0"/>
              <a:t/>
            </a:r>
            <a:br>
              <a:rPr lang="en-US" sz="1900" dirty="0" smtClean="0"/>
            </a:br>
            <a:r>
              <a:rPr lang="en-US" sz="1900" dirty="0" smtClean="0"/>
              <a:t>He was probably in pain from </a:t>
            </a:r>
            <a:r>
              <a:rPr lang="en-US" sz="1900" b="1" dirty="0" smtClean="0"/>
              <a:t>arthritis / arthrosis</a:t>
            </a:r>
            <a:r>
              <a:rPr lang="en-US" sz="1900" dirty="0" smtClean="0"/>
              <a:t>, </a:t>
            </a:r>
            <a:r>
              <a:rPr lang="en-US" sz="1900" dirty="0" smtClean="0"/>
              <a:t>as he had  tattoos made </a:t>
            </a:r>
            <a:br>
              <a:rPr lang="en-US" sz="1900" dirty="0" smtClean="0"/>
            </a:br>
            <a:r>
              <a:rPr lang="en-US" sz="1900" dirty="0" smtClean="0"/>
              <a:t>in skin over bone </a:t>
            </a:r>
            <a:r>
              <a:rPr lang="en-US" sz="1900" dirty="0" smtClean="0"/>
              <a:t>changes, perhaps </a:t>
            </a:r>
            <a:r>
              <a:rPr lang="en-US" sz="1900" dirty="0" smtClean="0"/>
              <a:t>used like acupuncture to relieve pain?) </a:t>
            </a:r>
            <a:br>
              <a:rPr lang="en-US" sz="1900" dirty="0" smtClean="0"/>
            </a:br>
            <a:r>
              <a:rPr lang="en-US" sz="1900" dirty="0" smtClean="0"/>
              <a:t>– and he had 3 </a:t>
            </a:r>
            <a:r>
              <a:rPr lang="en-US" sz="1900" b="1" dirty="0" smtClean="0"/>
              <a:t>Beau’s lines</a:t>
            </a:r>
            <a:r>
              <a:rPr lang="en-US" sz="1900" dirty="0" smtClean="0"/>
              <a:t> on a fingernail, indicating he had</a:t>
            </a:r>
            <a:br>
              <a:rPr lang="en-US" sz="1900" dirty="0" smtClean="0"/>
            </a:br>
            <a:r>
              <a:rPr lang="en-US" sz="1900" dirty="0" smtClean="0"/>
              <a:t> </a:t>
            </a:r>
            <a:r>
              <a:rPr lang="en-US" sz="1900" b="1" u="sng" dirty="0" smtClean="0"/>
              <a:t>three fever episodes</a:t>
            </a:r>
            <a:r>
              <a:rPr lang="en-US" sz="1900" dirty="0" smtClean="0"/>
              <a:t> within the last few months of his life  … 	                  </a:t>
            </a:r>
            <a:r>
              <a:rPr lang="en-US" sz="1900" dirty="0" smtClean="0"/>
              <a:t>     </a:t>
            </a:r>
            <a:r>
              <a:rPr lang="en-US" sz="1600" b="1" dirty="0" smtClean="0"/>
              <a:t>Beau lines</a:t>
            </a:r>
            <a:r>
              <a:rPr lang="en-US" sz="1600" dirty="0" smtClean="0"/>
              <a:t>, from Google picture search, </a:t>
            </a:r>
            <a:r>
              <a:rPr lang="en-US" sz="1600" dirty="0" smtClean="0"/>
              <a:t>not </a:t>
            </a:r>
            <a:r>
              <a:rPr lang="en-US" sz="1600" dirty="0" err="1" smtClean="0"/>
              <a:t>Ötzi’s</a:t>
            </a:r>
            <a:r>
              <a:rPr lang="en-US" sz="1900" dirty="0" smtClean="0"/>
              <a:t>!</a:t>
            </a:r>
            <a:r>
              <a:rPr lang="en-US" sz="1900" dirty="0" smtClean="0"/>
              <a:t/>
            </a:r>
            <a:br>
              <a:rPr lang="en-US" sz="1900" dirty="0" smtClean="0"/>
            </a:br>
            <a:r>
              <a:rPr lang="en-US" sz="1900" dirty="0" smtClean="0"/>
              <a:t/>
            </a:r>
            <a:br>
              <a:rPr lang="en-US" sz="1900" dirty="0" smtClean="0"/>
            </a:br>
            <a:endParaRPr lang="en-US" sz="1900" dirty="0" smtClean="0"/>
          </a:p>
          <a:p>
            <a:pPr marL="274320" lvl="1" indent="0">
              <a:buNone/>
            </a:pPr>
            <a:r>
              <a:rPr lang="en-US" b="1" dirty="0" smtClean="0"/>
              <a:t>HIPPOKRATES</a:t>
            </a:r>
            <a:r>
              <a:rPr lang="en-US" dirty="0" smtClean="0"/>
              <a:t> (and/or his successors)</a:t>
            </a:r>
            <a:br>
              <a:rPr lang="en-US" dirty="0" smtClean="0"/>
            </a:br>
            <a:r>
              <a:rPr lang="en-US" dirty="0" smtClean="0"/>
              <a:t/>
            </a:r>
            <a:br>
              <a:rPr lang="en-US" dirty="0" smtClean="0"/>
            </a:br>
            <a:r>
              <a:rPr lang="en-US" dirty="0" smtClean="0"/>
              <a:t>410 ante </a:t>
            </a:r>
            <a:r>
              <a:rPr lang="en-US" dirty="0" smtClean="0"/>
              <a:t>Christi /  2423 year ago circa - Hippocrates </a:t>
            </a:r>
            <a:r>
              <a:rPr lang="en-US" dirty="0" smtClean="0"/>
              <a:t>described </a:t>
            </a:r>
            <a:r>
              <a:rPr lang="en-US" b="1" dirty="0" smtClean="0"/>
              <a:t>relapsing fever</a:t>
            </a:r>
            <a:r>
              <a:rPr lang="en-US" dirty="0" smtClean="0"/>
              <a:t> as "ardent fever" i.e. burning fever </a:t>
            </a:r>
            <a:r>
              <a:rPr lang="en-US" dirty="0" smtClean="0"/>
              <a:t> </a:t>
            </a:r>
            <a:r>
              <a:rPr lang="en-US" sz="2200" dirty="0" smtClean="0"/>
              <a:t>(</a:t>
            </a:r>
            <a:r>
              <a:rPr lang="en-US" sz="2200" dirty="0" smtClean="0"/>
              <a:t>source: </a:t>
            </a:r>
            <a:r>
              <a:rPr lang="en-US" sz="2200" dirty="0" smtClean="0">
                <a:hlinkClick r:id="rId5"/>
              </a:rPr>
              <a:t>Felsenfeld 1971 JSTD 1999 reprint</a:t>
            </a:r>
            <a:r>
              <a:rPr lang="en-US" sz="2200" dirty="0" smtClean="0"/>
              <a:t>)</a:t>
            </a:r>
            <a:br>
              <a:rPr lang="en-US" sz="2200" dirty="0" smtClean="0"/>
            </a:br>
            <a:r>
              <a:rPr lang="en-US" dirty="0" smtClean="0"/>
              <a:t>- however other sources mention the term “ardent fever” was used more likely for malarial fever … </a:t>
            </a:r>
            <a:r>
              <a:rPr lang="en-US" dirty="0" smtClean="0"/>
              <a:t/>
            </a:r>
            <a:br>
              <a:rPr lang="en-US" dirty="0" smtClean="0"/>
            </a:br>
            <a:r>
              <a:rPr lang="en-US" sz="2200" dirty="0" smtClean="0"/>
              <a:t>(</a:t>
            </a:r>
            <a:r>
              <a:rPr lang="en-US" sz="2200" dirty="0" smtClean="0"/>
              <a:t>source: </a:t>
            </a:r>
            <a:r>
              <a:rPr lang="en-US" sz="2200" dirty="0" smtClean="0">
                <a:hlinkClick r:id="rId6"/>
              </a:rPr>
              <a:t>http://www.greekmedicine.net/pathology/Differentiation_of_Fever.html</a:t>
            </a:r>
            <a:r>
              <a:rPr lang="en-US" sz="2200" dirty="0" smtClean="0"/>
              <a:t>)</a:t>
            </a:r>
            <a:r>
              <a:rPr lang="en-US" dirty="0" smtClean="0"/>
              <a:t/>
            </a:r>
            <a:br>
              <a:rPr lang="en-US" dirty="0" smtClean="0"/>
            </a:br>
            <a:r>
              <a:rPr lang="en-US" dirty="0" smtClean="0"/>
              <a:t/>
            </a:r>
            <a:br>
              <a:rPr lang="en-US" dirty="0" smtClean="0"/>
            </a:br>
            <a:r>
              <a:rPr lang="en-US" sz="2200" dirty="0" smtClean="0"/>
              <a:t>"</a:t>
            </a:r>
            <a:r>
              <a:rPr lang="en-US" sz="2200" dirty="0" smtClean="0"/>
              <a:t>The cardinal signs and symptoms of an ardent fever are a high fever, extreme thirst; a full, rapid, bounding pulse; and profuse sweating.  Because sustaining such a high, ardent fever is very exhausting to the organism, it should be brought down quickly and decisively with strong febrifuges.  A high, ardent fever may be complicated or aggravated by toxicity and waste retention in the colon and bowels.  In these cases, there may be constipation, an irritable bowel, nausea and vomiting, GI reflux symptoms, or a severe sore throat.  Purging the bowels with an enema often brings relief.“  </a:t>
            </a:r>
            <a:r>
              <a:rPr lang="en-US" sz="2200" dirty="0" smtClean="0"/>
              <a:t/>
            </a:r>
            <a:br>
              <a:rPr lang="en-US" sz="2200" dirty="0" smtClean="0"/>
            </a:br>
            <a:r>
              <a:rPr lang="en-US" sz="2200" dirty="0" smtClean="0"/>
              <a:t/>
            </a:r>
            <a:br>
              <a:rPr lang="en-US" sz="2200" dirty="0" smtClean="0"/>
            </a:br>
            <a:r>
              <a:rPr lang="en-US" dirty="0" smtClean="0"/>
              <a:t>….</a:t>
            </a:r>
            <a:r>
              <a:rPr lang="en-US" i="1" dirty="0" smtClean="0"/>
              <a:t> </a:t>
            </a:r>
            <a:r>
              <a:rPr lang="en-US" i="1" dirty="0" smtClean="0"/>
              <a:t>This description could be of any acute infection, really …. BUT NEXT </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1676943"/>
            <a:ext cx="2520280" cy="1640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064032"/>
      </p:ext>
    </p:extLst>
  </p:cSld>
  <p:clrMapOvr>
    <a:masterClrMapping/>
  </p:clrMapOvr>
  <mc:AlternateContent xmlns:mc="http://schemas.openxmlformats.org/markup-compatibility/2006" xmlns:p14="http://schemas.microsoft.com/office/powerpoint/2010/main">
    <mc:Choice Requires="p14">
      <p:transition spd="slow" p14:dur="2000" advTm="118401"/>
    </mc:Choice>
    <mc:Fallback xmlns="">
      <p:transition spd="slow" advTm="11840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b="1" dirty="0" smtClean="0"/>
              <a:t>Spirochete </a:t>
            </a:r>
            <a:r>
              <a:rPr lang="en-US" b="1" dirty="0" smtClean="0"/>
              <a:t/>
            </a:r>
            <a:br>
              <a:rPr lang="en-US" b="1" dirty="0" smtClean="0"/>
            </a:br>
            <a:r>
              <a:rPr lang="en-US" sz="1800" dirty="0" smtClean="0"/>
              <a:t> also spelled spirochaete (order </a:t>
            </a:r>
            <a:r>
              <a:rPr lang="en-US" sz="1800" dirty="0" smtClean="0">
                <a:hlinkClick r:id="rId2"/>
              </a:rPr>
              <a:t>Spirochaetales</a:t>
            </a:r>
            <a:r>
              <a:rPr lang="en-US" sz="1800" dirty="0" smtClean="0"/>
              <a:t>)</a:t>
            </a:r>
            <a:endParaRPr lang="en-US" sz="1800" dirty="0"/>
          </a:p>
        </p:txBody>
      </p:sp>
      <p:sp>
        <p:nvSpPr>
          <p:cNvPr id="3" name="Pladsholder til indhold 2"/>
          <p:cNvSpPr>
            <a:spLocks noGrp="1"/>
          </p:cNvSpPr>
          <p:nvPr>
            <p:ph sz="quarter" idx="1"/>
          </p:nvPr>
        </p:nvSpPr>
        <p:spPr/>
        <p:txBody>
          <a:bodyPr>
            <a:normAutofit fontScale="77500" lnSpcReduction="20000"/>
          </a:bodyPr>
          <a:lstStyle/>
          <a:p>
            <a:r>
              <a:rPr lang="en-US" dirty="0" smtClean="0">
                <a:hlinkClick r:id="rId3" tooltip="Brachyspiraceae"/>
              </a:rPr>
              <a:t>Brachyspiraceae</a:t>
            </a:r>
            <a:r>
              <a:rPr lang="en-US" dirty="0" smtClean="0"/>
              <a:t> (intestinal spirochetes)</a:t>
            </a:r>
          </a:p>
          <a:p>
            <a:pPr lvl="1"/>
            <a:r>
              <a:rPr lang="en-US" i="1" dirty="0" smtClean="0">
                <a:hlinkClick r:id="rId4" tooltip="Brachyspira pilosicoli"/>
              </a:rPr>
              <a:t>Brachyspira pilosicoli</a:t>
            </a:r>
            <a:r>
              <a:rPr lang="en-US" dirty="0" smtClean="0"/>
              <a:t> , </a:t>
            </a:r>
            <a:r>
              <a:rPr lang="en-US" i="1" dirty="0" smtClean="0"/>
              <a:t>Brachyspira aalborgi – may cause </a:t>
            </a:r>
            <a:r>
              <a:rPr lang="en-US" i="1" dirty="0" smtClean="0"/>
              <a:t>diarrhea</a:t>
            </a:r>
            <a:r>
              <a:rPr lang="en-US" i="1" dirty="0" smtClean="0"/>
              <a:t/>
            </a:r>
            <a:br>
              <a:rPr lang="en-US" i="1" dirty="0" smtClean="0"/>
            </a:br>
            <a:r>
              <a:rPr lang="en-US" sz="1800" i="1" dirty="0" smtClean="0"/>
              <a:t/>
            </a:r>
            <a:br>
              <a:rPr lang="en-US" sz="1800" i="1" dirty="0" smtClean="0"/>
            </a:br>
            <a:r>
              <a:rPr lang="en-US" sz="1800" i="1" dirty="0" smtClean="0">
                <a:hlinkClick r:id="rId5"/>
              </a:rPr>
              <a:t>http://www.ncbi.nlm.nih.gov/pmc/articles/PMC193795/</a:t>
            </a:r>
            <a:r>
              <a:rPr lang="en-US" sz="1800" i="1" dirty="0" smtClean="0"/>
              <a:t> </a:t>
            </a:r>
            <a:endParaRPr lang="en-US" sz="1800" dirty="0" smtClean="0"/>
          </a:p>
          <a:p>
            <a:r>
              <a:rPr lang="en-US" dirty="0" smtClean="0">
                <a:hlinkClick r:id="rId6" tooltip="Leptospiraceae"/>
              </a:rPr>
              <a:t>Leptospiraceae</a:t>
            </a:r>
            <a:endParaRPr lang="en-US" dirty="0" smtClean="0"/>
          </a:p>
          <a:p>
            <a:pPr lvl="1"/>
            <a:r>
              <a:rPr lang="en-US" i="1" dirty="0" smtClean="0"/>
              <a:t>Leptospira</a:t>
            </a:r>
            <a:r>
              <a:rPr lang="en-US" dirty="0" smtClean="0"/>
              <a:t>, together with the genera </a:t>
            </a:r>
            <a:r>
              <a:rPr lang="en-US" i="1" dirty="0" smtClean="0"/>
              <a:t>Leptonema</a:t>
            </a:r>
            <a:r>
              <a:rPr lang="en-US" dirty="0" smtClean="0"/>
              <a:t> and </a:t>
            </a:r>
            <a:r>
              <a:rPr lang="en-US" i="1" dirty="0" smtClean="0"/>
              <a:t>Turneria.</a:t>
            </a:r>
            <a:r>
              <a:rPr lang="en-US" dirty="0" smtClean="0"/>
              <a:t> The genus </a:t>
            </a:r>
            <a:r>
              <a:rPr lang="en-US" i="1" dirty="0" smtClean="0"/>
              <a:t>Leptospira</a:t>
            </a:r>
            <a:r>
              <a:rPr lang="en-US" dirty="0" smtClean="0"/>
              <a:t> is divided into 20 species based on DNA hybridization studies. / 200 serotypes; some are very pathogenic, others opportunistic, other are nonpathogenic  </a:t>
            </a:r>
          </a:p>
          <a:p>
            <a:r>
              <a:rPr lang="en-US" dirty="0" smtClean="0">
                <a:hlinkClick r:id="rId7" tooltip="Spirochaetaceae"/>
              </a:rPr>
              <a:t>Spirochaetaceae</a:t>
            </a:r>
            <a:r>
              <a:rPr lang="en-US" dirty="0" smtClean="0"/>
              <a:t>)</a:t>
            </a:r>
          </a:p>
          <a:p>
            <a:r>
              <a:rPr lang="en-US" dirty="0" smtClean="0"/>
              <a:t>Treponemes</a:t>
            </a:r>
          </a:p>
          <a:p>
            <a:pPr marL="514350" indent="-514350">
              <a:buFont typeface="+mj-lt"/>
              <a:buAutoNum type="arabicPeriod"/>
            </a:pPr>
            <a:r>
              <a:rPr lang="en-US" sz="2300" dirty="0" smtClean="0">
                <a:hlinkClick r:id="rId8" tooltip="Syphilis"/>
              </a:rPr>
              <a:t>Syphilis</a:t>
            </a:r>
            <a:r>
              <a:rPr lang="en-US" sz="2300" dirty="0" smtClean="0"/>
              <a:t> (</a:t>
            </a:r>
            <a:r>
              <a:rPr lang="en-US" sz="2300" i="1" dirty="0" smtClean="0"/>
              <a:t>Treponema pallidum pallidum</a:t>
            </a:r>
            <a:r>
              <a:rPr lang="en-US" sz="2300" dirty="0" smtClean="0"/>
              <a:t>)</a:t>
            </a:r>
          </a:p>
          <a:p>
            <a:pPr marL="514350" indent="-514350">
              <a:buFont typeface="+mj-lt"/>
              <a:buAutoNum type="arabicPeriod"/>
            </a:pPr>
            <a:r>
              <a:rPr lang="en-US" sz="2300" dirty="0" smtClean="0">
                <a:hlinkClick r:id="rId9" tooltip="Yaws"/>
              </a:rPr>
              <a:t>Yaws</a:t>
            </a:r>
            <a:r>
              <a:rPr lang="en-US" sz="2300" dirty="0" smtClean="0"/>
              <a:t> (</a:t>
            </a:r>
            <a:r>
              <a:rPr lang="en-US" sz="2300" i="1" dirty="0" smtClean="0"/>
              <a:t>Treponema pallidum pertenue</a:t>
            </a:r>
            <a:r>
              <a:rPr lang="en-US" sz="2300" dirty="0" smtClean="0"/>
              <a:t>)</a:t>
            </a:r>
          </a:p>
          <a:p>
            <a:pPr marL="514350" indent="-514350">
              <a:buFont typeface="+mj-lt"/>
              <a:buAutoNum type="arabicPeriod"/>
            </a:pPr>
            <a:r>
              <a:rPr lang="en-US" sz="2300" dirty="0" smtClean="0">
                <a:hlinkClick r:id="rId10" tooltip="Bejel"/>
              </a:rPr>
              <a:t>Bejel</a:t>
            </a:r>
            <a:r>
              <a:rPr lang="en-US" sz="2300" dirty="0" smtClean="0"/>
              <a:t> (</a:t>
            </a:r>
            <a:r>
              <a:rPr lang="en-US" sz="2300" i="1" dirty="0" smtClean="0"/>
              <a:t>Treponema pallidum endemicum</a:t>
            </a:r>
            <a:r>
              <a:rPr lang="en-US" sz="2300" dirty="0" smtClean="0"/>
              <a:t>)</a:t>
            </a:r>
          </a:p>
          <a:p>
            <a:pPr marL="514350" indent="-514350">
              <a:buFont typeface="+mj-lt"/>
              <a:buAutoNum type="arabicPeriod"/>
            </a:pPr>
            <a:r>
              <a:rPr lang="en-US" sz="2300" dirty="0" smtClean="0">
                <a:hlinkClick r:id="rId11" tooltip="Pinta (disease)"/>
              </a:rPr>
              <a:t>Pinta</a:t>
            </a:r>
            <a:r>
              <a:rPr lang="en-US" sz="2300" dirty="0" smtClean="0"/>
              <a:t> (</a:t>
            </a:r>
            <a:r>
              <a:rPr lang="en-US" sz="2300" i="1" dirty="0" smtClean="0"/>
              <a:t>Treponema pallidum carateum</a:t>
            </a:r>
            <a:r>
              <a:rPr lang="en-US" sz="2300" dirty="0" smtClean="0"/>
              <a:t>)</a:t>
            </a:r>
            <a:br>
              <a:rPr lang="en-US" sz="2300" dirty="0" smtClean="0"/>
            </a:br>
            <a:endParaRPr lang="en-US" sz="2300" dirty="0" smtClean="0"/>
          </a:p>
          <a:p>
            <a:r>
              <a:rPr lang="en-US" sz="3100" b="1" dirty="0" smtClean="0"/>
              <a:t>Borrelia spp</a:t>
            </a:r>
            <a:r>
              <a:rPr lang="en-US" sz="3100" b="1" dirty="0" smtClean="0"/>
              <a:t>. </a:t>
            </a:r>
            <a:r>
              <a:rPr lang="en-US" dirty="0" smtClean="0"/>
              <a:t> </a:t>
            </a:r>
            <a:r>
              <a:rPr lang="en-US" dirty="0" smtClean="0"/>
              <a:t>on the following slides</a:t>
            </a:r>
          </a:p>
          <a:p>
            <a:pPr marL="514350" indent="-514350">
              <a:buFont typeface="+mj-lt"/>
              <a:buAutoNum type="arabicPeriod"/>
            </a:pPr>
            <a:endParaRPr lang="en-US" dirty="0"/>
          </a:p>
        </p:txBody>
      </p:sp>
    </p:spTree>
    <p:extLst>
      <p:ext uri="{BB962C8B-B14F-4D97-AF65-F5344CB8AC3E}">
        <p14:creationId xmlns:p14="http://schemas.microsoft.com/office/powerpoint/2010/main" val="738442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Spirochetes – alternative life forms</a:t>
            </a:r>
            <a:endParaRPr lang="en-US" dirty="0"/>
          </a:p>
        </p:txBody>
      </p:sp>
      <p:sp>
        <p:nvSpPr>
          <p:cNvPr id="3" name="Pladsholder til indhold 2"/>
          <p:cNvSpPr>
            <a:spLocks noGrp="1"/>
          </p:cNvSpPr>
          <p:nvPr>
            <p:ph sz="quarter" idx="1"/>
          </p:nvPr>
        </p:nvSpPr>
        <p:spPr>
          <a:xfrm>
            <a:off x="457200" y="1219200"/>
            <a:ext cx="3826768" cy="5378152"/>
          </a:xfrm>
        </p:spPr>
        <p:txBody>
          <a:bodyPr>
            <a:normAutofit fontScale="40000" lnSpcReduction="20000"/>
          </a:bodyPr>
          <a:lstStyle/>
          <a:p>
            <a:r>
              <a:rPr lang="en-US" dirty="0" smtClean="0">
                <a:hlinkClick r:id="rId2"/>
              </a:rPr>
              <a:t>100 years pictorial </a:t>
            </a:r>
            <a:r>
              <a:rPr lang="en-US" dirty="0" smtClean="0"/>
              <a:t>- spirochetes undergo quick transformation to cyst form / GRANULES ~ ROUND FORMs under adverse conditions for the spirochete form .. </a:t>
            </a:r>
            <a:br>
              <a:rPr lang="en-US" dirty="0" smtClean="0"/>
            </a:br>
            <a:r>
              <a:rPr lang="en-US" b="1" dirty="0" smtClean="0">
                <a:solidFill>
                  <a:srgbClr val="FF0000"/>
                </a:solidFill>
              </a:rPr>
              <a:t>ROUND FORMs </a:t>
            </a:r>
            <a:r>
              <a:rPr lang="en-US" dirty="0" smtClean="0"/>
              <a:t>have </a:t>
            </a:r>
            <a:r>
              <a:rPr lang="en-US" b="1" dirty="0" smtClean="0">
                <a:solidFill>
                  <a:srgbClr val="FF0000"/>
                </a:solidFill>
              </a:rPr>
              <a:t>NO FLAGELLA</a:t>
            </a:r>
            <a:r>
              <a:rPr lang="en-US" dirty="0" smtClean="0"/>
              <a:t> on surface </a:t>
            </a:r>
            <a:br>
              <a:rPr lang="en-US" dirty="0" smtClean="0"/>
            </a:br>
            <a:r>
              <a:rPr lang="en-US" dirty="0" smtClean="0"/>
              <a:t>=&gt; </a:t>
            </a:r>
            <a:r>
              <a:rPr lang="en-US" b="1" dirty="0" smtClean="0"/>
              <a:t>DO NOT STIMULATE FLAGELLA-antibodies</a:t>
            </a:r>
            <a:r>
              <a:rPr lang="en-US" dirty="0" smtClean="0"/>
              <a:t>! </a:t>
            </a:r>
          </a:p>
          <a:p>
            <a:r>
              <a:rPr lang="en-US" dirty="0" smtClean="0">
                <a:hlinkClick r:id="rId3"/>
              </a:rPr>
              <a:t>1998 Brorson</a:t>
            </a:r>
            <a:r>
              <a:rPr lang="en-US" dirty="0" smtClean="0"/>
              <a:t> about </a:t>
            </a:r>
            <a:r>
              <a:rPr lang="en-US" b="1" i="1" dirty="0" smtClean="0"/>
              <a:t>Borrelia burgdorferi </a:t>
            </a:r>
            <a:br>
              <a:rPr lang="en-US" b="1" i="1" dirty="0" smtClean="0"/>
            </a:br>
            <a:r>
              <a:rPr lang="en-US" b="1" dirty="0" smtClean="0"/>
              <a:t>- reversion from cyst to spirochete form in vitro:</a:t>
            </a:r>
            <a:br>
              <a:rPr lang="en-US" b="1" dirty="0" smtClean="0"/>
            </a:br>
            <a:r>
              <a:rPr lang="en-US" dirty="0" smtClean="0"/>
              <a:t/>
            </a:r>
            <a:br>
              <a:rPr lang="en-US" dirty="0" smtClean="0"/>
            </a:br>
            <a:r>
              <a:rPr lang="en-US" dirty="0" smtClean="0"/>
              <a:t>The biological activity of the cystic forms was confirmed by the </a:t>
            </a:r>
            <a:r>
              <a:rPr lang="en-US" b="1" dirty="0" smtClean="0"/>
              <a:t>step by step development to normal mobile spirochetes in BSK-H medium, and also indicated by the presence of RNA in 5-week-old cysts due to red-orange staining with acridine orange </a:t>
            </a:r>
            <a:r>
              <a:rPr lang="en-US" dirty="0" smtClean="0"/>
              <a:t>(pH 6.4) (Fig. 4b).  … The creation of as many as </a:t>
            </a:r>
            <a:r>
              <a:rPr lang="en-US" b="1" dirty="0" smtClean="0">
                <a:solidFill>
                  <a:srgbClr val="FF0000"/>
                </a:solidFill>
              </a:rPr>
              <a:t>five spirochetes from each cyst</a:t>
            </a:r>
            <a:r>
              <a:rPr lang="en-US" dirty="0" smtClean="0"/>
              <a:t> may explain why the generation time was shorter for production of mobile spirochetes from cysts compared to that for normal mobile spirochetes cultivated conventionally. … Whether cysts are converted to normal mobile spirochetes or not depends strongly on the growth medium used, and possibly also the generation time.</a:t>
            </a:r>
            <a:br>
              <a:rPr lang="en-US" dirty="0" smtClean="0"/>
            </a:br>
            <a:r>
              <a:rPr lang="en-US" dirty="0" smtClean="0"/>
              <a:t>It seems as though normal mobile spirochetes are developed from the dense core structures or the cyst by being "fed" with core substances as the "infant-spirochete" protrudes from the cyst. ..</a:t>
            </a:r>
            <a:br>
              <a:rPr lang="en-US" dirty="0" smtClean="0"/>
            </a:br>
            <a:r>
              <a:rPr lang="en-US" b="1" dirty="0" smtClean="0"/>
              <a:t>Old cystic forms</a:t>
            </a:r>
            <a:r>
              <a:rPr lang="en-US" dirty="0" smtClean="0"/>
              <a:t> of </a:t>
            </a:r>
            <a:r>
              <a:rPr lang="en-US" i="1" dirty="0" smtClean="0"/>
              <a:t>B. burgdorferi</a:t>
            </a:r>
            <a:r>
              <a:rPr lang="en-US" dirty="0" smtClean="0"/>
              <a:t> require prolonged cultivation to convert to normal mobile spirochetes (</a:t>
            </a:r>
            <a:r>
              <a:rPr lang="en-US" b="1" dirty="0" smtClean="0"/>
              <a:t>4 weeks</a:t>
            </a:r>
            <a:r>
              <a:rPr lang="en-US" dirty="0" smtClean="0"/>
              <a:t> as opposed to </a:t>
            </a:r>
            <a:r>
              <a:rPr lang="en-US" b="1" dirty="0" smtClean="0"/>
              <a:t>9 days</a:t>
            </a:r>
            <a:r>
              <a:rPr lang="en-US" dirty="0" smtClean="0"/>
              <a:t> for young cysts).</a:t>
            </a:r>
            <a:br>
              <a:rPr lang="en-US" dirty="0" smtClean="0"/>
            </a:br>
            <a:r>
              <a:rPr lang="en-US" dirty="0" smtClean="0"/>
              <a:t/>
            </a:r>
            <a:br>
              <a:rPr lang="en-US" dirty="0" smtClean="0"/>
            </a:br>
            <a:r>
              <a:rPr lang="en-US" b="1" dirty="0" smtClean="0">
                <a:solidFill>
                  <a:srgbClr val="FF0000"/>
                </a:solidFill>
              </a:rPr>
              <a:t>THE TIMELY PATTERN seen IN VITRO is very well  </a:t>
            </a:r>
            <a:r>
              <a:rPr lang="en-US" b="1" u="sng" dirty="0" smtClean="0">
                <a:solidFill>
                  <a:srgbClr val="FF0000"/>
                </a:solidFill>
              </a:rPr>
              <a:t>CONSISTENT WITH THE CLINICAL RELAPSE</a:t>
            </a:r>
            <a:r>
              <a:rPr lang="en-US" b="1" dirty="0" smtClean="0">
                <a:solidFill>
                  <a:srgbClr val="FF0000"/>
                </a:solidFill>
              </a:rPr>
              <a:t> PATTERNs, when patients do my </a:t>
            </a:r>
            <a:r>
              <a:rPr lang="en-US" b="1" u="sng" dirty="0" smtClean="0">
                <a:solidFill>
                  <a:srgbClr val="FF0000"/>
                </a:solidFill>
              </a:rPr>
              <a:t>SYMPTOMDIARY</a:t>
            </a:r>
            <a:r>
              <a:rPr lang="en-US" dirty="0" smtClean="0"/>
              <a:t>!</a:t>
            </a:r>
            <a:br>
              <a:rPr lang="en-US" dirty="0" smtClean="0"/>
            </a:br>
            <a:r>
              <a:rPr lang="en-US" dirty="0" smtClean="0"/>
              <a:t>+ </a:t>
            </a:r>
            <a:r>
              <a:rPr lang="en-US" b="1" dirty="0" smtClean="0"/>
              <a:t>MICROSCOPY</a:t>
            </a:r>
            <a:r>
              <a:rPr lang="en-US" dirty="0" smtClean="0"/>
              <a:t>, timed to day 1 at  start of a new weekly flare =&gt; </a:t>
            </a:r>
            <a:r>
              <a:rPr lang="en-US" b="1" dirty="0" smtClean="0">
                <a:hlinkClick r:id="rId4"/>
              </a:rPr>
              <a:t>SPIROCHETES</a:t>
            </a:r>
            <a:r>
              <a:rPr lang="en-US" dirty="0" smtClean="0"/>
              <a:t> DETECTED BY MICROSCOPY!</a:t>
            </a:r>
            <a:br>
              <a:rPr lang="en-US" dirty="0" smtClean="0"/>
            </a:br>
            <a:r>
              <a:rPr lang="en-US" dirty="0" smtClean="0"/>
              <a:t>PERSISTENT SPIROCHETOSIS DEMONSTRATED! </a:t>
            </a:r>
          </a:p>
          <a:p>
            <a:r>
              <a:rPr lang="en-US" dirty="0" smtClean="0"/>
              <a:t>2001 </a:t>
            </a:r>
            <a:r>
              <a:rPr lang="en-US" b="1" dirty="0" smtClean="0"/>
              <a:t>Conversion </a:t>
            </a:r>
            <a:r>
              <a:rPr lang="en-US" b="1" dirty="0" smtClean="0"/>
              <a:t>of Borrelia garinii cystic forms to motile spirochetes in vivo</a:t>
            </a:r>
            <a:r>
              <a:rPr lang="en-US" b="1" dirty="0" smtClean="0"/>
              <a:t>. </a:t>
            </a:r>
            <a:r>
              <a:rPr lang="en-US" dirty="0" smtClean="0"/>
              <a:t>Gruntar </a:t>
            </a:r>
            <a:r>
              <a:rPr lang="en-US" dirty="0" smtClean="0"/>
              <a:t>et al. </a:t>
            </a:r>
            <a:r>
              <a:rPr lang="en-US" dirty="0" smtClean="0"/>
              <a:t>APMISMay;109(5</a:t>
            </a:r>
            <a:r>
              <a:rPr lang="en-US" dirty="0" smtClean="0"/>
              <a:t>):383-8. PMID: </a:t>
            </a:r>
            <a:r>
              <a:rPr lang="en-US" dirty="0" smtClean="0">
                <a:hlinkClick r:id="rId5"/>
              </a:rPr>
              <a:t>11478686</a:t>
            </a:r>
            <a:endParaRPr lang="en-US" dirty="0" smtClean="0"/>
          </a:p>
          <a:p>
            <a:r>
              <a:rPr lang="en-US" b="1" u="sng" dirty="0" smtClean="0"/>
              <a:t>Varying effect of antibiotics on different forms:</a:t>
            </a:r>
            <a:r>
              <a:rPr lang="en-US" dirty="0" smtClean="0"/>
              <a:t/>
            </a:r>
            <a:br>
              <a:rPr lang="en-US" dirty="0" smtClean="0"/>
            </a:br>
            <a:r>
              <a:rPr lang="en-US" dirty="0"/>
              <a:t>2010 </a:t>
            </a:r>
            <a:r>
              <a:rPr lang="en-US" dirty="0" smtClean="0"/>
              <a:t>Sapi </a:t>
            </a:r>
            <a:r>
              <a:rPr lang="en-US" dirty="0"/>
              <a:t>et al. (</a:t>
            </a:r>
            <a:r>
              <a:rPr lang="en-US" dirty="0">
                <a:hlinkClick r:id="rId6"/>
              </a:rPr>
              <a:t>PDF</a:t>
            </a:r>
            <a:r>
              <a:rPr lang="en-US" dirty="0"/>
              <a:t>) </a:t>
            </a:r>
            <a:r>
              <a:rPr lang="en-US" dirty="0" smtClean="0"/>
              <a:t>Banderol,</a:t>
            </a:r>
            <a:r>
              <a:rPr lang="en-US" dirty="0" smtClean="0"/>
              <a:t> Samento, </a:t>
            </a:r>
            <a:r>
              <a:rPr lang="en-US" dirty="0" err="1" smtClean="0"/>
              <a:t>Doxycyclin</a:t>
            </a:r>
            <a:r>
              <a:rPr lang="en-US" dirty="0" smtClean="0"/>
              <a:t/>
            </a:r>
            <a:br>
              <a:rPr lang="en-US" dirty="0" smtClean="0"/>
            </a:br>
            <a:r>
              <a:rPr lang="en-US" dirty="0"/>
              <a:t>2011 Sapi et al. </a:t>
            </a:r>
            <a:r>
              <a:rPr lang="en-US" dirty="0" smtClean="0">
                <a:hlinkClick r:id="rId7"/>
              </a:rPr>
              <a:t>PDF</a:t>
            </a:r>
            <a:r>
              <a:rPr lang="en-US" dirty="0" smtClean="0"/>
              <a:t>: Comp. more conventional </a:t>
            </a:r>
            <a:r>
              <a:rPr lang="en-US" dirty="0" smtClean="0"/>
              <a:t>antibiotics </a:t>
            </a:r>
            <a:endParaRPr lang="en-US" dirty="0"/>
          </a:p>
        </p:txBody>
      </p:sp>
      <p:pic>
        <p:nvPicPr>
          <p:cNvPr id="4" name="Billed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6966" y="1196752"/>
            <a:ext cx="2541792" cy="4077072"/>
          </a:xfrm>
          <a:prstGeom prst="rect">
            <a:avLst/>
          </a:prstGeom>
        </p:spPr>
      </p:pic>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454" y="1196752"/>
            <a:ext cx="1781175"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7639" y="2636912"/>
            <a:ext cx="1858408" cy="192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7629" y="4805966"/>
            <a:ext cx="2016224" cy="1640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1414" y="4742772"/>
            <a:ext cx="1780406" cy="176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848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Spirochetes </a:t>
            </a:r>
            <a:r>
              <a:rPr lang="en-US" dirty="0" smtClean="0"/>
              <a:t>- Borrelia spp. </a:t>
            </a:r>
            <a:endParaRPr lang="en-US" dirty="0"/>
          </a:p>
        </p:txBody>
      </p:sp>
      <p:sp>
        <p:nvSpPr>
          <p:cNvPr id="3" name="Pladsholder til indhold 2"/>
          <p:cNvSpPr>
            <a:spLocks noGrp="1"/>
          </p:cNvSpPr>
          <p:nvPr>
            <p:ph sz="quarter" idx="1"/>
          </p:nvPr>
        </p:nvSpPr>
        <p:spPr>
          <a:xfrm>
            <a:off x="457200" y="1219200"/>
            <a:ext cx="4618856" cy="5234136"/>
          </a:xfrm>
        </p:spPr>
        <p:txBody>
          <a:bodyPr>
            <a:normAutofit fontScale="77500" lnSpcReduction="20000"/>
          </a:bodyPr>
          <a:lstStyle/>
          <a:p>
            <a:r>
              <a:rPr lang="en-US" sz="1500" u="sng" dirty="0" smtClean="0"/>
              <a:t>Good source for early literature on </a:t>
            </a:r>
            <a:r>
              <a:rPr lang="en-US" sz="1500" b="1" u="sng" dirty="0" err="1" smtClean="0"/>
              <a:t>spirochaetes</a:t>
            </a:r>
            <a:r>
              <a:rPr lang="en-US" sz="1500" u="sng" dirty="0" smtClean="0"/>
              <a:t>:</a:t>
            </a:r>
            <a:r>
              <a:rPr lang="en-US" sz="1500" dirty="0" smtClean="0"/>
              <a:t/>
            </a:r>
            <a:br>
              <a:rPr lang="en-US" sz="1500" dirty="0" smtClean="0"/>
            </a:br>
            <a:r>
              <a:rPr lang="en-US" sz="1500" b="1" dirty="0" smtClean="0"/>
              <a:t>1911</a:t>
            </a:r>
            <a:r>
              <a:rPr lang="en-US" sz="1500" dirty="0" smtClean="0"/>
              <a:t> </a:t>
            </a:r>
            <a:r>
              <a:rPr lang="en-US" sz="1500" b="1" dirty="0" smtClean="0"/>
              <a:t>Bosanquet</a:t>
            </a:r>
            <a:r>
              <a:rPr lang="en-US" sz="1500" dirty="0" smtClean="0"/>
              <a:t> (1866-1941</a:t>
            </a:r>
            <a:r>
              <a:rPr lang="en-US" sz="1500" dirty="0" smtClean="0"/>
              <a:t>. </a:t>
            </a:r>
            <a:r>
              <a:rPr lang="en-US" sz="1500" dirty="0" smtClean="0"/>
              <a:t>Spirochaetes</a:t>
            </a:r>
            <a:r>
              <a:rPr lang="en-US" sz="1500" dirty="0" smtClean="0"/>
              <a:t>, a review of recent work with some original observations.</a:t>
            </a:r>
            <a:r>
              <a:rPr lang="en-US" sz="1050" dirty="0" smtClean="0"/>
              <a:t/>
            </a:r>
            <a:br>
              <a:rPr lang="en-US" sz="1050" dirty="0" smtClean="0"/>
            </a:br>
            <a:r>
              <a:rPr lang="en-US" sz="1050" dirty="0" smtClean="0"/>
              <a:t>(open access: </a:t>
            </a:r>
            <a:r>
              <a:rPr lang="en-US" sz="1050" dirty="0" smtClean="0">
                <a:hlinkClick r:id="rId2"/>
              </a:rPr>
              <a:t>PDF</a:t>
            </a:r>
            <a:r>
              <a:rPr lang="en-US" sz="1050" dirty="0" smtClean="0"/>
              <a:t> </a:t>
            </a:r>
            <a:r>
              <a:rPr lang="en-US" sz="1050" dirty="0" smtClean="0"/>
              <a:t> </a:t>
            </a:r>
            <a:r>
              <a:rPr lang="en-US" sz="1050" dirty="0" smtClean="0">
                <a:hlinkClick r:id="rId3"/>
              </a:rPr>
              <a:t>more formats</a:t>
            </a:r>
            <a:r>
              <a:rPr lang="en-US" sz="1050" dirty="0" smtClean="0"/>
              <a:t>)</a:t>
            </a:r>
            <a:br>
              <a:rPr lang="en-US" sz="1050" dirty="0" smtClean="0"/>
            </a:br>
            <a:r>
              <a:rPr lang="en-US" sz="900" dirty="0" smtClean="0"/>
              <a:t>PREFACE: ”Having had occasion to study the literature bearing on the subject of Spirochaetes in connection with  observations which I made on two species of this genus. I was struck with the voluminous and at the same time scattered mass of papers to which reference had to be made. I therefore thought it might be useful to others if, instead of merely laying aside the abstracts which I had made, I put them together in the form of a small book. .. I have confined myself to very brief descriptions of the various organisms and of the methods employed for examining them, as those who are interested in particular species or methods will in any case refer to the original papers. Their task will, I hope, be facilitated by the  bibliography here appended. This is by no means exhaustive, as many papers are published in unattainable periodicals, and I have included comparatively few references to articles which I have not myself consulted either in the original or in abstract. I hope, however, that the more important papers are included….” </a:t>
            </a:r>
          </a:p>
          <a:p>
            <a:r>
              <a:rPr lang="en-US" sz="1500" dirty="0" smtClean="0"/>
              <a:t>1907 Schwellengrebel (on Borrelia). </a:t>
            </a:r>
            <a:r>
              <a:rPr lang="en-US" sz="1300" dirty="0" smtClean="0"/>
              <a:t/>
            </a:r>
            <a:br>
              <a:rPr lang="en-US" sz="1300" dirty="0" smtClean="0"/>
            </a:br>
            <a:r>
              <a:rPr lang="en-US" sz="1300" dirty="0" smtClean="0"/>
              <a:t>Compt. rend. Societe de </a:t>
            </a:r>
            <a:r>
              <a:rPr lang="en-US" sz="1300" dirty="0" smtClean="0"/>
              <a:t>Biologie</a:t>
            </a:r>
            <a:r>
              <a:rPr lang="en-US" sz="1300" dirty="0" smtClean="0"/>
              <a:t>, 1907, LXII, 213.</a:t>
            </a:r>
            <a:br>
              <a:rPr lang="en-US" sz="1300" dirty="0" smtClean="0"/>
            </a:br>
            <a:r>
              <a:rPr lang="en-US" sz="1300" dirty="0" smtClean="0"/>
              <a:t>Annales de I'Inst. Pasteur, 1907, XXI, 448, 562. 907 </a:t>
            </a:r>
            <a:br>
              <a:rPr lang="en-US" sz="1300" dirty="0" smtClean="0"/>
            </a:br>
            <a:endParaRPr lang="en-US" sz="1300" dirty="0" smtClean="0"/>
          </a:p>
          <a:p>
            <a:r>
              <a:rPr lang="en-US" sz="1500" b="1" dirty="0" smtClean="0"/>
              <a:t>1971 Felsenfeld </a:t>
            </a:r>
            <a:r>
              <a:rPr lang="en-US" sz="1500" dirty="0" smtClean="0"/>
              <a:t>book: </a:t>
            </a:r>
            <a:br>
              <a:rPr lang="en-US" sz="1500" dirty="0" smtClean="0"/>
            </a:br>
            <a:r>
              <a:rPr lang="en-US" sz="1500" dirty="0" smtClean="0"/>
              <a:t>BORRELIA: Strains, Vectors,  Human and Animal Borreliosis. </a:t>
            </a:r>
            <a:br>
              <a:rPr lang="en-US" sz="1500" dirty="0" smtClean="0"/>
            </a:br>
            <a:r>
              <a:rPr lang="en-US" sz="1300" dirty="0" smtClean="0"/>
              <a:t>Reprinted in </a:t>
            </a:r>
            <a:r>
              <a:rPr lang="en-US" sz="1300" dirty="0" smtClean="0">
                <a:hlinkClick r:id="rId4"/>
              </a:rPr>
              <a:t>J Spir Tickborne Dis 1999</a:t>
            </a:r>
            <a:r>
              <a:rPr lang="en-US" sz="1300" dirty="0" smtClean="0"/>
              <a:t/>
            </a:r>
            <a:br>
              <a:rPr lang="en-US" sz="1300" dirty="0" smtClean="0"/>
            </a:br>
            <a:r>
              <a:rPr lang="en-US" sz="1300" dirty="0" smtClean="0"/>
              <a:t>Review on human </a:t>
            </a:r>
            <a:r>
              <a:rPr lang="en-US" sz="1300" dirty="0" smtClean="0"/>
              <a:t>borreliosis </a:t>
            </a:r>
            <a:r>
              <a:rPr lang="en-US" sz="1300" dirty="0" smtClean="0"/>
              <a:t>from many sources and places ..</a:t>
            </a:r>
            <a:br>
              <a:rPr lang="en-US" sz="1300" dirty="0" smtClean="0"/>
            </a:br>
            <a:r>
              <a:rPr lang="en-US" sz="500" dirty="0" smtClean="0"/>
              <a:t/>
            </a:r>
            <a:br>
              <a:rPr lang="en-US" sz="500" dirty="0" smtClean="0"/>
            </a:br>
            <a:r>
              <a:rPr lang="en-US" sz="1000" dirty="0" smtClean="0"/>
              <a:t>”Relapsing fever (borreliosis) may appear either in louse-borne epidemics or in sporadic tick-borne instances. The disease is characterized by recurring attacks of fever, usually of decreasing intensity and duration. Relapsing fever, however, may be of sufficient intensity as to terminate in death</a:t>
            </a:r>
            <a:r>
              <a:rPr lang="en-US" sz="1000" dirty="0" smtClean="0"/>
              <a:t>. The </a:t>
            </a:r>
            <a:r>
              <a:rPr lang="en-US" sz="1000" dirty="0" smtClean="0"/>
              <a:t>disease has been named "febris recurrens,” “recurrent </a:t>
            </a:r>
            <a:r>
              <a:rPr lang="en-US" sz="1000" dirty="0" smtClean="0"/>
              <a:t> fever,” “</a:t>
            </a:r>
            <a:r>
              <a:rPr lang="en-US" sz="1000" dirty="0" smtClean="0"/>
              <a:t>famine fever</a:t>
            </a:r>
            <a:r>
              <a:rPr lang="en-US" sz="1000" dirty="0" smtClean="0"/>
              <a:t>, ”</a:t>
            </a:r>
            <a:r>
              <a:rPr lang="en-US" sz="1000" dirty="0" smtClean="0"/>
              <a:t>spirillum </a:t>
            </a:r>
            <a:r>
              <a:rPr lang="en-US" sz="1000" dirty="0" smtClean="0"/>
              <a:t> fever,” “</a:t>
            </a:r>
            <a:r>
              <a:rPr lang="en-US" sz="1000" dirty="0" smtClean="0"/>
              <a:t>spirochetal </a:t>
            </a:r>
            <a:r>
              <a:rPr lang="en-US" sz="1000" dirty="0" smtClean="0"/>
              <a:t> fever,” “</a:t>
            </a:r>
            <a:r>
              <a:rPr lang="en-US" sz="1000" dirty="0" smtClean="0"/>
              <a:t>vagabond fever” (Spain), "fowl nest fever” (China),"gharib gez" (Iran</a:t>
            </a:r>
            <a:r>
              <a:rPr lang="en-US" sz="1000" dirty="0" smtClean="0"/>
              <a:t>),  </a:t>
            </a:r>
            <a:r>
              <a:rPr lang="en-US" sz="1000" dirty="0" smtClean="0"/>
              <a:t>“Giesinger's </a:t>
            </a:r>
            <a:r>
              <a:rPr lang="en-US" sz="1000" dirty="0" smtClean="0"/>
              <a:t> bilious </a:t>
            </a:r>
            <a:r>
              <a:rPr lang="en-US" sz="1000" dirty="0" smtClean="0"/>
              <a:t>typhoid” (Egypt), “carapata", (Africa), "kimputu,” “gorgoya” (South America), “tick fever.” It has also been given other epitheton ornans </a:t>
            </a:r>
            <a:r>
              <a:rPr lang="en-US" sz="1000" dirty="0" smtClean="0"/>
              <a:t>– is  </a:t>
            </a:r>
            <a:r>
              <a:rPr lang="en-US" sz="1000" dirty="0" smtClean="0"/>
              <a:t>taken from local picturesque descriptive designations and from more or less fortunate combinations of greco-neo-</a:t>
            </a:r>
            <a:r>
              <a:rPr lang="en-US" sz="1000" dirty="0" smtClean="0"/>
              <a:t>latin</a:t>
            </a:r>
            <a:r>
              <a:rPr lang="en-US" sz="1000" dirty="0" smtClean="0"/>
              <a:t> terms. The generally accepted name, however, is </a:t>
            </a:r>
            <a:r>
              <a:rPr lang="en-US" sz="1000" b="1" dirty="0" smtClean="0"/>
              <a:t>relapsing</a:t>
            </a:r>
            <a:r>
              <a:rPr lang="en-US" sz="1000" dirty="0" smtClean="0"/>
              <a:t> fever and, in countries adhering to Latin nomenclature. “febris </a:t>
            </a:r>
            <a:r>
              <a:rPr lang="en-US" sz="1000" dirty="0" smtClean="0"/>
              <a:t> </a:t>
            </a:r>
            <a:r>
              <a:rPr lang="en-US" sz="1000" b="1" dirty="0" smtClean="0"/>
              <a:t>recurrens</a:t>
            </a:r>
            <a:r>
              <a:rPr lang="en-US" sz="1000" dirty="0" smtClean="0"/>
              <a:t>". ”</a:t>
            </a:r>
          </a:p>
          <a:p>
            <a:r>
              <a:rPr lang="en-US" sz="1200" b="1" dirty="0" smtClean="0"/>
              <a:t>SO THERE WERE ALREADY in 1911 MANY PAPERS  </a:t>
            </a:r>
            <a:r>
              <a:rPr lang="en-US" sz="1200" dirty="0" smtClean="0"/>
              <a:t>on the subject of spirochetes / Borreliae spp. with many names - and many more in 1971 </a:t>
            </a:r>
            <a:br>
              <a:rPr lang="en-US" sz="1200" dirty="0" smtClean="0"/>
            </a:br>
            <a:r>
              <a:rPr lang="en-US" sz="1200" dirty="0" smtClean="0"/>
              <a:t>- number of publications have INCREASED EVER SINCE </a:t>
            </a:r>
            <a:br>
              <a:rPr lang="en-US" sz="1200" dirty="0" smtClean="0"/>
            </a:br>
            <a:r>
              <a:rPr lang="en-US" sz="1200" dirty="0" smtClean="0"/>
              <a:t>- with the nomenclature of spirochetes sometimes shifting </a:t>
            </a:r>
            <a:r>
              <a:rPr lang="en-US" sz="1200" dirty="0" smtClean="0"/>
              <a:t>names!</a:t>
            </a:r>
            <a:br>
              <a:rPr lang="en-US" sz="1200" dirty="0" smtClean="0"/>
            </a:br>
            <a:r>
              <a:rPr lang="en-US" sz="1200" dirty="0" smtClean="0"/>
              <a:t/>
            </a:r>
            <a:br>
              <a:rPr lang="en-US" sz="1200" dirty="0" smtClean="0"/>
            </a:br>
            <a:r>
              <a:rPr lang="en-US" sz="1200" b="1" dirty="0" smtClean="0"/>
              <a:t>CONFUSION </a:t>
            </a:r>
            <a:r>
              <a:rPr lang="en-US" sz="1200" dirty="0" smtClean="0"/>
              <a:t>– were many spp. they thought were different spp., really the same, but displaying varying morphology? </a:t>
            </a:r>
            <a:br>
              <a:rPr lang="en-US" sz="1200" dirty="0" smtClean="0"/>
            </a:br>
            <a:r>
              <a:rPr lang="en-US" sz="1200" dirty="0" smtClean="0"/>
              <a:t>- </a:t>
            </a:r>
            <a:r>
              <a:rPr lang="en-US" sz="1200" b="1" dirty="0" smtClean="0"/>
              <a:t>which old spirochete names, corresponds to the names we use nowadays?</a:t>
            </a:r>
            <a:br>
              <a:rPr lang="en-US" sz="1200" b="1" dirty="0" smtClean="0"/>
            </a:br>
            <a:r>
              <a:rPr lang="en-US" sz="1200" dirty="0" smtClean="0"/>
              <a:t>- listed in for instance:  </a:t>
            </a:r>
            <a:r>
              <a:rPr lang="en-US" sz="1200" dirty="0" smtClean="0">
                <a:hlinkClick r:id="rId5"/>
              </a:rPr>
              <a:t>NCBI Taxonomy browser</a:t>
            </a:r>
            <a:r>
              <a:rPr lang="en-US" sz="1200" dirty="0" smtClean="0"/>
              <a:t> </a:t>
            </a:r>
            <a:br>
              <a:rPr lang="en-US" sz="1200" dirty="0" smtClean="0"/>
            </a:br>
            <a:r>
              <a:rPr lang="en-US" sz="1200" dirty="0" smtClean="0"/>
              <a:t/>
            </a:r>
            <a:br>
              <a:rPr lang="en-US" sz="1200" dirty="0" smtClean="0"/>
            </a:br>
            <a:r>
              <a:rPr lang="en-US" sz="1200" dirty="0" smtClean="0"/>
              <a:t>Could some of the old descriptions of spirochetes found in various TICKs (</a:t>
            </a:r>
            <a:r>
              <a:rPr lang="en-US" sz="1200" i="1" dirty="0" smtClean="0"/>
              <a:t>Ornithodoros</a:t>
            </a:r>
            <a:r>
              <a:rPr lang="en-US" sz="1200" dirty="0" smtClean="0"/>
              <a:t> spp.) have been what we later associate with ”Lyme disease”?   </a:t>
            </a:r>
            <a:endParaRPr lang="en-US" dirty="0"/>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6785" y="3573016"/>
            <a:ext cx="3354962" cy="283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1196752"/>
            <a:ext cx="3676421" cy="247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516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2400" b="1" dirty="0" smtClean="0"/>
              <a:t>Borrelia spp. </a:t>
            </a:r>
            <a:r>
              <a:rPr lang="en-US" sz="2400" dirty="0" smtClean="0"/>
              <a:t>- Diversity, antigen variation, adaptation to its current hosts immune reaction  </a:t>
            </a:r>
            <a:endParaRPr lang="en-US" sz="2400" dirty="0"/>
          </a:p>
        </p:txBody>
      </p:sp>
      <p:sp>
        <p:nvSpPr>
          <p:cNvPr id="3" name="Pladsholder til indhold 2"/>
          <p:cNvSpPr>
            <a:spLocks noGrp="1"/>
          </p:cNvSpPr>
          <p:nvPr>
            <p:ph sz="quarter" idx="1"/>
          </p:nvPr>
        </p:nvSpPr>
        <p:spPr>
          <a:xfrm>
            <a:off x="457200" y="1219200"/>
            <a:ext cx="8363272" cy="5234136"/>
          </a:xfrm>
        </p:spPr>
        <p:txBody>
          <a:bodyPr>
            <a:normAutofit fontScale="47500" lnSpcReduction="20000"/>
          </a:bodyPr>
          <a:lstStyle/>
          <a:p>
            <a:r>
              <a:rPr lang="en-US" sz="3200" b="1" dirty="0" smtClean="0"/>
              <a:t>1971 Felsenfeld’s </a:t>
            </a:r>
            <a:r>
              <a:rPr lang="en-US" sz="3200" dirty="0" smtClean="0"/>
              <a:t>book: </a:t>
            </a:r>
            <a:r>
              <a:rPr lang="en-US" sz="2800" dirty="0" smtClean="0"/>
              <a:t>BORRELIA: Strains, Vectors,  Human and Animal Borreliosis. </a:t>
            </a:r>
            <a:br>
              <a:rPr lang="en-US" sz="2800" dirty="0" smtClean="0"/>
            </a:br>
            <a:r>
              <a:rPr lang="en-US" sz="2400" dirty="0" smtClean="0"/>
              <a:t>Reprinted in </a:t>
            </a:r>
            <a:r>
              <a:rPr lang="en-US" sz="2400" dirty="0" smtClean="0">
                <a:hlinkClick r:id="rId2"/>
              </a:rPr>
              <a:t>J Spir Tickborne Dis 1999 </a:t>
            </a:r>
            <a:r>
              <a:rPr lang="en-US" sz="2400" dirty="0" smtClean="0"/>
              <a:t>  </a:t>
            </a:r>
            <a:br>
              <a:rPr lang="en-US" sz="2400" dirty="0" smtClean="0"/>
            </a:br>
            <a:r>
              <a:rPr lang="en-US" sz="2000" dirty="0" smtClean="0"/>
              <a:t>(Felsenfeld knew much about borrelia, but got one thing wrong, his dismissal of the “granulation” process as a way Borrelia survive, which was in line with Burgdorfer at the time, but Willy Burgdorfer acknowledged he had been wrong in his </a:t>
            </a:r>
            <a:r>
              <a:rPr lang="en-US" sz="2000" dirty="0" smtClean="0">
                <a:hlinkClick r:id="rId3"/>
              </a:rPr>
              <a:t>1999 keynote conference lecture</a:t>
            </a:r>
            <a:r>
              <a:rPr lang="en-US" sz="2000" dirty="0" smtClean="0"/>
              <a:t>!)</a:t>
            </a:r>
            <a:r>
              <a:rPr lang="en-US" sz="2400" dirty="0" smtClean="0"/>
              <a:t/>
            </a:r>
            <a:br>
              <a:rPr lang="en-US" sz="2400" dirty="0" smtClean="0"/>
            </a:br>
            <a:r>
              <a:rPr lang="en-US" sz="2400" dirty="0" smtClean="0"/>
              <a:t/>
            </a:r>
            <a:br>
              <a:rPr lang="en-US" sz="2400" dirty="0" smtClean="0"/>
            </a:br>
            <a:r>
              <a:rPr lang="en-US" dirty="0" smtClean="0"/>
              <a:t>PREFACE: “One </a:t>
            </a:r>
            <a:r>
              <a:rPr lang="en-US" dirty="0" smtClean="0"/>
              <a:t>is amazed at the </a:t>
            </a:r>
            <a:r>
              <a:rPr lang="en-US" b="1" dirty="0" smtClean="0"/>
              <a:t>confused nomenclature and the mass of misinformation concerning the transmission and vectors (some of which has managed to creep into even respectable textbooks). The </a:t>
            </a:r>
            <a:r>
              <a:rPr lang="en-US" b="1" dirty="0" smtClean="0">
                <a:solidFill>
                  <a:srgbClr val="FF0000"/>
                </a:solidFill>
              </a:rPr>
              <a:t>considerable variations in the clinical picture during various outbreaks</a:t>
            </a:r>
            <a:r>
              <a:rPr lang="en-US" b="1" dirty="0" smtClean="0"/>
              <a:t> and in </a:t>
            </a:r>
            <a:r>
              <a:rPr lang="en-US" b="1" dirty="0" smtClean="0">
                <a:solidFill>
                  <a:srgbClr val="FF0000"/>
                </a:solidFill>
              </a:rPr>
              <a:t>widely separated localities</a:t>
            </a:r>
            <a:r>
              <a:rPr lang="en-US" b="1" dirty="0" smtClean="0"/>
              <a:t>, and the </a:t>
            </a:r>
            <a:r>
              <a:rPr lang="en-US" b="1" dirty="0" smtClean="0">
                <a:solidFill>
                  <a:srgbClr val="FF0000"/>
                </a:solidFill>
              </a:rPr>
              <a:t>unusual immunologic conditions that  accompany the infection </a:t>
            </a:r>
            <a:r>
              <a:rPr lang="en-US" b="1" dirty="0" smtClean="0"/>
              <a:t>should he emphasized so that the medical profession can be alerted should an outbreak occur in this country</a:t>
            </a:r>
            <a:r>
              <a:rPr lang="en-US" b="1" dirty="0" smtClean="0"/>
              <a:t>.</a:t>
            </a:r>
          </a:p>
          <a:p>
            <a:r>
              <a:rPr lang="en-US" dirty="0" smtClean="0"/>
              <a:t> The </a:t>
            </a:r>
            <a:r>
              <a:rPr lang="en-US" dirty="0" smtClean="0"/>
              <a:t>genus Borrelia that causes human relapsing fever includes some species that are of interest to the dentist (Borrelia vincentii), and to the veterinarian (B. anserina, </a:t>
            </a:r>
            <a:r>
              <a:rPr lang="en-US" dirty="0" smtClean="0"/>
              <a:t>B. </a:t>
            </a:r>
            <a:r>
              <a:rPr lang="en-US" dirty="0" smtClean="0"/>
              <a:t>theileri). Borrelia infections appear in man as relapsing fever and in animals as so-called fowl spirochetosis or tick-transmitted spirochetosis in cattle, which are clinically defined entities. This monograph deals principally with human relapsing fever and fowl spirochetosis, while exploring other conditions in which borreliae may play a role. The discussion of the borreliae and their vectors, the pathology caused by them, and other features will be presented in separate chapters discussing borreliosis as human relapsing </a:t>
            </a:r>
            <a:r>
              <a:rPr lang="en-US" dirty="0" smtClean="0"/>
              <a:t>fever, </a:t>
            </a:r>
            <a:r>
              <a:rPr lang="en-US" dirty="0" smtClean="0"/>
              <a:t>cattle and fowl disease, and Vincent's angina, respectively. Each of these chapters will deal separately with the species of Borrelia involved, and with the consequences of the infection. Borreliae that have been isolated from vectors only, and not front man or animals, will also be enumerated.”</a:t>
            </a:r>
          </a:p>
          <a:p>
            <a:r>
              <a:rPr lang="en-US" dirty="0" smtClean="0"/>
              <a:t>All around the World .. I focus on mentioning mainly Europe .. </a:t>
            </a:r>
            <a:r>
              <a:rPr lang="en-US" u="sng" dirty="0" smtClean="0"/>
              <a:t>Several epidemics of louse-borne relapsing fever</a:t>
            </a:r>
            <a:r>
              <a:rPr lang="en-US" dirty="0" smtClean="0"/>
              <a:t>: 2400 years ago </a:t>
            </a:r>
            <a:r>
              <a:rPr lang="en-US" dirty="0" smtClean="0"/>
              <a:t>Hippocrates </a:t>
            </a:r>
            <a:r>
              <a:rPr lang="en-US" dirty="0" smtClean="0"/>
              <a:t>.. ”sweating sickness” England 1485-1551, England &amp; Ireland 1739-1741, (Rutty), Edinburgh 1834-1848. The designation ”Relapsing fever” was first used by Craigie in 1843. Scandinavia 1788 (Russia to Sweden), </a:t>
            </a:r>
            <a:r>
              <a:rPr lang="en-US" b="1" dirty="0" smtClean="0">
                <a:solidFill>
                  <a:srgbClr val="FF0000"/>
                </a:solidFill>
              </a:rPr>
              <a:t>Germany (Berlin, Otto Obermeier) 1867-68 (found </a:t>
            </a:r>
            <a:r>
              <a:rPr lang="en-US" b="1" i="1" dirty="0" smtClean="0">
                <a:solidFill>
                  <a:srgbClr val="FF0000"/>
                </a:solidFill>
              </a:rPr>
              <a:t>Borrelia recurrentis</a:t>
            </a:r>
            <a:r>
              <a:rPr lang="en-US" b="1" dirty="0" smtClean="0">
                <a:solidFill>
                  <a:srgbClr val="FF0000"/>
                </a:solidFill>
              </a:rPr>
              <a:t>)</a:t>
            </a:r>
            <a:r>
              <a:rPr lang="en-US" dirty="0" smtClean="0"/>
              <a:t>, Ireland 1868-1871 ..  WW1 </a:t>
            </a:r>
            <a:br>
              <a:rPr lang="en-US" dirty="0" smtClean="0"/>
            </a:br>
            <a:r>
              <a:rPr lang="en-US" dirty="0" smtClean="0"/>
              <a:t>Later improved hygiene has kept Western Europe free from large relapsing fever epidemics .. </a:t>
            </a:r>
          </a:p>
          <a:p>
            <a:r>
              <a:rPr lang="en-US" dirty="0" smtClean="0"/>
              <a:t>”The study of tick-borne or endemic borreliosis went through the same phase as the rest of microbiology, when the major interest apparently was to discover new species and strains. </a:t>
            </a:r>
          </a:p>
          <a:p>
            <a:r>
              <a:rPr lang="en-US" sz="2900" b="1" dirty="0" smtClean="0">
                <a:solidFill>
                  <a:srgbClr val="FF0000"/>
                </a:solidFill>
              </a:rPr>
              <a:t>Borreliosis is a dynamic condition, a cyclic disease characterized by a cyclic causative agent.</a:t>
            </a:r>
            <a:r>
              <a:rPr lang="en-US" sz="2900" dirty="0" smtClean="0"/>
              <a:t> </a:t>
            </a:r>
            <a:br>
              <a:rPr lang="en-US" sz="2900" dirty="0" smtClean="0"/>
            </a:br>
            <a:r>
              <a:rPr lang="en-US" sz="2500" dirty="0" smtClean="0"/>
              <a:t>No wonder that </a:t>
            </a:r>
            <a:r>
              <a:rPr lang="en-US" sz="2500" b="1" dirty="0" smtClean="0"/>
              <a:t>great numbers of species have been proposed on the basis of minor or not fully understood strain variations and mutations, incomplete knowledge of the vector, and epidemiologic observations that were not extended far enough “longitudinally” and “laterally.” </a:t>
            </a:r>
            <a:endParaRPr lang="en-US" sz="2500"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512191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Felsenfeld 1971 cont. 1</a:t>
            </a:r>
            <a:endParaRPr lang="en-US" dirty="0"/>
          </a:p>
        </p:txBody>
      </p:sp>
      <p:sp>
        <p:nvSpPr>
          <p:cNvPr id="3" name="Pladsholder til indhold 2"/>
          <p:cNvSpPr>
            <a:spLocks noGrp="1"/>
          </p:cNvSpPr>
          <p:nvPr>
            <p:ph sz="quarter" idx="1"/>
          </p:nvPr>
        </p:nvSpPr>
        <p:spPr/>
        <p:txBody>
          <a:bodyPr>
            <a:normAutofit fontScale="47500" lnSpcReduction="20000"/>
          </a:bodyPr>
          <a:lstStyle/>
          <a:p>
            <a:r>
              <a:rPr lang="en-US" dirty="0"/>
              <a:t>Borreliae have been </a:t>
            </a:r>
            <a:r>
              <a:rPr lang="en-US" dirty="0" smtClean="0"/>
              <a:t>designated </a:t>
            </a:r>
            <a:r>
              <a:rPr lang="en-US" dirty="0"/>
              <a:t>by a number of different names in the </a:t>
            </a:r>
            <a:r>
              <a:rPr lang="en-US" dirty="0" smtClean="0"/>
              <a:t>past </a:t>
            </a:r>
            <a:r>
              <a:rPr lang="en-US" dirty="0"/>
              <a:t>such as </a:t>
            </a:r>
            <a:r>
              <a:rPr lang="en-US" dirty="0" smtClean="0"/>
              <a:t>Protomycetum, Spirochaeta</a:t>
            </a:r>
            <a:r>
              <a:rPr lang="en-US" dirty="0"/>
              <a:t>, Spirocheta, </a:t>
            </a:r>
            <a:r>
              <a:rPr lang="en-US" dirty="0" smtClean="0"/>
              <a:t>Spirillum, Spironema, Treponema</a:t>
            </a:r>
            <a:r>
              <a:rPr lang="en-US" dirty="0"/>
              <a:t>, etc. </a:t>
            </a:r>
            <a:r>
              <a:rPr lang="en-US" dirty="0" smtClean="0"/>
              <a:t>The </a:t>
            </a:r>
            <a:r>
              <a:rPr lang="en-US" dirty="0"/>
              <a:t>European literature, including that of </a:t>
            </a:r>
            <a:r>
              <a:rPr lang="en-US" dirty="0" smtClean="0"/>
              <a:t>the USSR </a:t>
            </a:r>
            <a:r>
              <a:rPr lang="en-US" dirty="0"/>
              <a:t>still uses </a:t>
            </a:r>
            <a:r>
              <a:rPr lang="en-US" dirty="0" smtClean="0"/>
              <a:t>Spirochaeta in </a:t>
            </a:r>
            <a:r>
              <a:rPr lang="en-US" dirty="0"/>
              <a:t>certain </a:t>
            </a:r>
            <a:r>
              <a:rPr lang="en-US" dirty="0" smtClean="0"/>
              <a:t>publications, </a:t>
            </a:r>
            <a:r>
              <a:rPr lang="en-US" dirty="0"/>
              <a:t>whereas this term should </a:t>
            </a:r>
            <a:r>
              <a:rPr lang="en-US" dirty="0" smtClean="0"/>
              <a:t>be reserved </a:t>
            </a:r>
            <a:r>
              <a:rPr lang="en-US" dirty="0"/>
              <a:t>only </a:t>
            </a:r>
            <a:r>
              <a:rPr lang="en-US" dirty="0" smtClean="0"/>
              <a:t>for free-living forms.</a:t>
            </a:r>
            <a:endParaRPr lang="en-US" dirty="0"/>
          </a:p>
          <a:p>
            <a:r>
              <a:rPr lang="en-US" dirty="0">
                <a:solidFill>
                  <a:srgbClr val="FF0000"/>
                </a:solidFill>
              </a:rPr>
              <a:t>The identification of </a:t>
            </a:r>
            <a:r>
              <a:rPr lang="en-US" dirty="0" smtClean="0">
                <a:solidFill>
                  <a:srgbClr val="FF0000"/>
                </a:solidFill>
              </a:rPr>
              <a:t>Borrelia </a:t>
            </a:r>
            <a:r>
              <a:rPr lang="en-US" dirty="0">
                <a:solidFill>
                  <a:srgbClr val="FF0000"/>
                </a:solidFill>
              </a:rPr>
              <a:t>species </a:t>
            </a:r>
            <a:r>
              <a:rPr lang="en-US" u="sng" dirty="0">
                <a:solidFill>
                  <a:srgbClr val="FF0000"/>
                </a:solidFill>
              </a:rPr>
              <a:t>according to </a:t>
            </a:r>
            <a:r>
              <a:rPr lang="en-US" u="sng" dirty="0" smtClean="0">
                <a:solidFill>
                  <a:srgbClr val="FF0000"/>
                </a:solidFill>
              </a:rPr>
              <a:t>the </a:t>
            </a:r>
            <a:r>
              <a:rPr lang="en-US" u="sng" dirty="0">
                <a:solidFill>
                  <a:srgbClr val="FF0000"/>
                </a:solidFill>
              </a:rPr>
              <a:t>usual bacteriologic characteristics is difficult if not </a:t>
            </a:r>
            <a:r>
              <a:rPr lang="en-US" u="sng" dirty="0" smtClean="0">
                <a:solidFill>
                  <a:srgbClr val="FF0000"/>
                </a:solidFill>
              </a:rPr>
              <a:t>impossible</a:t>
            </a:r>
            <a:r>
              <a:rPr lang="en-US" dirty="0"/>
              <a:t>. The organisms are not easily cultured, and </a:t>
            </a:r>
            <a:r>
              <a:rPr lang="en-US" dirty="0">
                <a:solidFill>
                  <a:srgbClr val="FF0000"/>
                </a:solidFill>
              </a:rPr>
              <a:t>their </a:t>
            </a:r>
            <a:r>
              <a:rPr lang="en-US" dirty="0" smtClean="0">
                <a:solidFill>
                  <a:srgbClr val="FF0000"/>
                </a:solidFill>
              </a:rPr>
              <a:t>antigenic </a:t>
            </a:r>
            <a:r>
              <a:rPr lang="en-US" dirty="0">
                <a:solidFill>
                  <a:srgbClr val="FF0000"/>
                </a:solidFill>
              </a:rPr>
              <a:t>phase variations during relapses</a:t>
            </a:r>
            <a:r>
              <a:rPr lang="en-US" dirty="0"/>
              <a:t>, which is one of the principal features of the agent, </a:t>
            </a:r>
            <a:r>
              <a:rPr lang="en-US" u="sng" dirty="0">
                <a:solidFill>
                  <a:srgbClr val="FF0000"/>
                </a:solidFill>
              </a:rPr>
              <a:t>often preclude </a:t>
            </a:r>
            <a:r>
              <a:rPr lang="en-US" u="sng" dirty="0" smtClean="0">
                <a:solidFill>
                  <a:srgbClr val="FF0000"/>
                </a:solidFill>
              </a:rPr>
              <a:t>serologic diagnosis</a:t>
            </a:r>
            <a:r>
              <a:rPr lang="en-US" dirty="0">
                <a:solidFill>
                  <a:srgbClr val="FF0000"/>
                </a:solidFill>
              </a:rPr>
              <a:t>.</a:t>
            </a:r>
            <a:r>
              <a:rPr lang="en-US" dirty="0"/>
              <a:t> Animal responses may be variable. </a:t>
            </a:r>
            <a:r>
              <a:rPr lang="en-US" u="sng" dirty="0">
                <a:solidFill>
                  <a:srgbClr val="FF0000"/>
                </a:solidFill>
              </a:rPr>
              <a:t>The morphologic characteristics of all recognized species </a:t>
            </a:r>
            <a:r>
              <a:rPr lang="en-US" u="sng" dirty="0" smtClean="0">
                <a:solidFill>
                  <a:srgbClr val="FF0000"/>
                </a:solidFill>
              </a:rPr>
              <a:t>are </a:t>
            </a:r>
            <a:r>
              <a:rPr lang="en-US" u="sng" dirty="0">
                <a:solidFill>
                  <a:srgbClr val="FF0000"/>
                </a:solidFill>
              </a:rPr>
              <a:t>about the </a:t>
            </a:r>
            <a:r>
              <a:rPr lang="en-US" u="sng" dirty="0" smtClean="0">
                <a:solidFill>
                  <a:srgbClr val="FF0000"/>
                </a:solidFill>
              </a:rPr>
              <a:t>same</a:t>
            </a:r>
            <a:r>
              <a:rPr lang="en-US" dirty="0" smtClean="0"/>
              <a:t> .. </a:t>
            </a:r>
            <a:r>
              <a:rPr lang="en-US" dirty="0"/>
              <a:t>and often depend on the fixative and staining method </a:t>
            </a:r>
            <a:r>
              <a:rPr lang="en-US" dirty="0" smtClean="0"/>
              <a:t>employed… </a:t>
            </a:r>
            <a:br>
              <a:rPr lang="en-US" dirty="0" smtClean="0"/>
            </a:br>
            <a:r>
              <a:rPr lang="en-US" dirty="0" smtClean="0"/>
              <a:t>Other </a:t>
            </a:r>
            <a:r>
              <a:rPr lang="en-US" dirty="0"/>
              <a:t>means of classification had to </a:t>
            </a:r>
            <a:r>
              <a:rPr lang="en-US" dirty="0" smtClean="0"/>
              <a:t>be sought and were </a:t>
            </a:r>
            <a:r>
              <a:rPr lang="en-US" dirty="0"/>
              <a:t>found </a:t>
            </a:r>
            <a:r>
              <a:rPr lang="en-US" dirty="0" smtClean="0"/>
              <a:t>in </a:t>
            </a:r>
            <a:r>
              <a:rPr lang="en-US" dirty="0"/>
              <a:t>the </a:t>
            </a:r>
            <a:r>
              <a:rPr lang="en-US" dirty="0" smtClean="0">
                <a:solidFill>
                  <a:srgbClr val="FF0000"/>
                </a:solidFill>
              </a:rPr>
              <a:t>agent-vector </a:t>
            </a:r>
            <a:r>
              <a:rPr lang="en-US" dirty="0">
                <a:solidFill>
                  <a:srgbClr val="FF0000"/>
                </a:solidFill>
              </a:rPr>
              <a:t>relationship</a:t>
            </a:r>
            <a:r>
              <a:rPr lang="en-US" dirty="0" smtClean="0">
                <a:solidFill>
                  <a:srgbClr val="FF0000"/>
                </a:solidFill>
              </a:rPr>
              <a:t>. </a:t>
            </a:r>
            <a:r>
              <a:rPr lang="en-US" dirty="0" smtClean="0"/>
              <a:t>… The </a:t>
            </a:r>
            <a:r>
              <a:rPr lang="en-US" dirty="0" smtClean="0">
                <a:solidFill>
                  <a:srgbClr val="FF0000"/>
                </a:solidFill>
              </a:rPr>
              <a:t>names of the borreliae are closely linked with those of their vectors</a:t>
            </a:r>
            <a:r>
              <a:rPr lang="en-US" dirty="0" smtClean="0"/>
              <a:t>, principally because the agent-vector specificity is strong in borreliae. </a:t>
            </a:r>
          </a:p>
          <a:p>
            <a:r>
              <a:rPr lang="en-US" b="1" dirty="0"/>
              <a:t>Classifying Borrelia serologically is a very difficult task. </a:t>
            </a:r>
            <a:r>
              <a:rPr lang="en-US" dirty="0"/>
              <a:t>Jancó_ compared </a:t>
            </a:r>
            <a:r>
              <a:rPr lang="en-US" b="1" dirty="0"/>
              <a:t>the characteristics of strains collected from different </a:t>
            </a:r>
            <a:r>
              <a:rPr lang="en-US" b="1" u="sng" dirty="0"/>
              <a:t>relapses in the same patient</a:t>
            </a:r>
            <a:r>
              <a:rPr lang="en-US" b="1" dirty="0"/>
              <a:t>, and found that </a:t>
            </a:r>
            <a:r>
              <a:rPr lang="en-US" b="1" u="sng" dirty="0"/>
              <a:t>cross-immunologic phenomena are not the rule</a:t>
            </a:r>
            <a:r>
              <a:rPr lang="en-US" dirty="0"/>
              <a:t>. </a:t>
            </a:r>
            <a:r>
              <a:rPr lang="en-US" dirty="0" smtClean="0"/>
              <a:t/>
            </a:r>
            <a:br>
              <a:rPr lang="en-US" dirty="0" smtClean="0"/>
            </a:br>
            <a:r>
              <a:rPr lang="en-US" dirty="0" smtClean="0"/>
              <a:t>This </a:t>
            </a:r>
            <a:r>
              <a:rPr lang="en-US" dirty="0"/>
              <a:t>led to recognition of the fact that </a:t>
            </a:r>
            <a:r>
              <a:rPr lang="en-US" dirty="0">
                <a:solidFill>
                  <a:srgbClr val="FF0000"/>
                </a:solidFill>
              </a:rPr>
              <a:t>borreliae undergo phase variation and develop antigenic variations during subsequent attacks by the same organism in man and animals</a:t>
            </a:r>
            <a:r>
              <a:rPr lang="en-US" dirty="0"/>
              <a:t>. Beck_ saw similar results using protection test by inoculating animals previously infected with homologous strains collected from subsequent attacks. Several investigators_ reviewed this problem. Russell_ attempted to establish “serotypes (phases) and designated them by the use of capital </a:t>
            </a:r>
            <a:r>
              <a:rPr lang="en-US" dirty="0" smtClean="0"/>
              <a:t>letters. </a:t>
            </a:r>
            <a:r>
              <a:rPr lang="en-US" dirty="0"/>
              <a:t>Experimenting with large West African rats (Cricetomys gambianus), </a:t>
            </a:r>
            <a:r>
              <a:rPr lang="en-US" dirty="0" smtClean="0"/>
              <a:t>she </a:t>
            </a:r>
            <a:r>
              <a:rPr lang="en-US" dirty="0"/>
              <a:t>found that </a:t>
            </a:r>
            <a:r>
              <a:rPr lang="en-US" dirty="0" smtClean="0"/>
              <a:t>only </a:t>
            </a:r>
            <a:r>
              <a:rPr lang="en-US" dirty="0"/>
              <a:t>serotypes A and B conferred lifelong immunity. In later investigations Russell_ found that the serotype of the variant strain recovered from a later relapse in the rat that had been inoculated with the variant will be serologically </a:t>
            </a:r>
            <a:r>
              <a:rPr lang="en-US" dirty="0" smtClean="0"/>
              <a:t>identical </a:t>
            </a:r>
            <a:r>
              <a:rPr lang="en-US" dirty="0"/>
              <a:t>to the organism isolated from the patient during the attack that followed the relapse from which the Borrelia was originally isolated. </a:t>
            </a:r>
            <a:r>
              <a:rPr lang="en-US" b="1" dirty="0">
                <a:solidFill>
                  <a:srgbClr val="FF0000"/>
                </a:solidFill>
              </a:rPr>
              <a:t>She concluded that Borrelia can adapt itself repeatedly to the antibodies of the animal although the number of </a:t>
            </a:r>
            <a:r>
              <a:rPr lang="en-US" b="1" dirty="0" err="1" smtClean="0">
                <a:solidFill>
                  <a:srgbClr val="FF0000"/>
                </a:solidFill>
              </a:rPr>
              <a:t>readaptations</a:t>
            </a:r>
            <a:r>
              <a:rPr lang="en-US" b="1" dirty="0" smtClean="0">
                <a:solidFill>
                  <a:srgbClr val="FF0000"/>
                </a:solidFill>
              </a:rPr>
              <a:t> </a:t>
            </a:r>
            <a:r>
              <a:rPr lang="en-US" b="1" dirty="0">
                <a:solidFill>
                  <a:srgbClr val="FF0000"/>
                </a:solidFill>
              </a:rPr>
              <a:t>is limited</a:t>
            </a:r>
            <a:r>
              <a:rPr lang="en-US" b="1" dirty="0" smtClean="0">
                <a:solidFill>
                  <a:srgbClr val="FF0000"/>
                </a:solidFill>
              </a:rPr>
              <a:t>.</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dirty="0" smtClean="0"/>
              <a:t>Ashbel</a:t>
            </a:r>
            <a:r>
              <a:rPr lang="en-US" dirty="0" smtClean="0"/>
              <a:t>_ </a:t>
            </a:r>
            <a:r>
              <a:rPr lang="en-US" dirty="0"/>
              <a:t>studied 17 strains of </a:t>
            </a:r>
            <a:r>
              <a:rPr lang="en-US" dirty="0" smtClean="0"/>
              <a:t>B. </a:t>
            </a:r>
            <a:r>
              <a:rPr lang="en-US" dirty="0" smtClean="0"/>
              <a:t>persica </a:t>
            </a:r>
            <a:r>
              <a:rPr lang="en-US" dirty="0"/>
              <a:t>in 110 </a:t>
            </a:r>
            <a:r>
              <a:rPr lang="en-US" dirty="0" smtClean="0"/>
              <a:t>guinea </a:t>
            </a:r>
            <a:r>
              <a:rPr lang="en-US" dirty="0"/>
              <a:t>pigs which are strongly susceptible </a:t>
            </a:r>
            <a:r>
              <a:rPr lang="en-US" dirty="0" smtClean="0"/>
              <a:t>to </a:t>
            </a:r>
            <a:r>
              <a:rPr lang="en-US" dirty="0"/>
              <a:t>this </a:t>
            </a:r>
            <a:r>
              <a:rPr lang="en-US" dirty="0" smtClean="0"/>
              <a:t>Borrelia </a:t>
            </a:r>
            <a:r>
              <a:rPr lang="en-US" dirty="0"/>
              <a:t>strain. </a:t>
            </a:r>
            <a:r>
              <a:rPr lang="en-US" b="1" dirty="0" smtClean="0"/>
              <a:t>He </a:t>
            </a:r>
            <a:r>
              <a:rPr lang="en-US" b="1" dirty="0"/>
              <a:t>found that immunologic variants occur more </a:t>
            </a:r>
            <a:r>
              <a:rPr lang="en-US" b="1" dirty="0" smtClean="0"/>
              <a:t>often </a:t>
            </a:r>
            <a:r>
              <a:rPr lang="en-US" b="1" dirty="0"/>
              <a:t>in man than in animals</a:t>
            </a:r>
            <a:r>
              <a:rPr lang="en-US" dirty="0"/>
              <a:t>. Serologic variants have been observed also in monkeys, and </a:t>
            </a:r>
            <a:r>
              <a:rPr lang="en-US" dirty="0" smtClean="0"/>
              <a:t>in </a:t>
            </a:r>
            <a:r>
              <a:rPr lang="en-US" dirty="0"/>
              <a:t>one tick vector. </a:t>
            </a:r>
            <a:r>
              <a:rPr lang="en-US" b="1" dirty="0">
                <a:solidFill>
                  <a:srgbClr val="FF0000"/>
                </a:solidFill>
              </a:rPr>
              <a:t>The original </a:t>
            </a:r>
            <a:r>
              <a:rPr lang="en-US" b="1" dirty="0" smtClean="0">
                <a:solidFill>
                  <a:srgbClr val="FF0000"/>
                </a:solidFill>
              </a:rPr>
              <a:t>Borrelia </a:t>
            </a:r>
            <a:r>
              <a:rPr lang="en-US" b="1" dirty="0">
                <a:solidFill>
                  <a:srgbClr val="FF0000"/>
                </a:solidFill>
              </a:rPr>
              <a:t>strain did </a:t>
            </a:r>
            <a:r>
              <a:rPr lang="en-US" b="1" dirty="0" smtClean="0">
                <a:solidFill>
                  <a:srgbClr val="FF0000"/>
                </a:solidFill>
              </a:rPr>
              <a:t>not </a:t>
            </a:r>
            <a:r>
              <a:rPr lang="en-US" b="1" dirty="0">
                <a:solidFill>
                  <a:srgbClr val="FF0000"/>
                </a:solidFill>
              </a:rPr>
              <a:t>protect </a:t>
            </a:r>
            <a:r>
              <a:rPr lang="en-US" b="1" dirty="0" smtClean="0">
                <a:solidFill>
                  <a:srgbClr val="FF0000"/>
                </a:solidFill>
              </a:rPr>
              <a:t>against infection </a:t>
            </a:r>
            <a:r>
              <a:rPr lang="en-US" b="1" dirty="0">
                <a:solidFill>
                  <a:srgbClr val="FF0000"/>
                </a:solidFill>
              </a:rPr>
              <a:t>with relapse strains in some instances. </a:t>
            </a:r>
            <a:r>
              <a:rPr lang="en-US" dirty="0"/>
              <a:t>However, relapses occurred with and without </a:t>
            </a:r>
            <a:r>
              <a:rPr lang="en-US" dirty="0" smtClean="0"/>
              <a:t>the development </a:t>
            </a:r>
            <a:r>
              <a:rPr lang="en-US" dirty="0"/>
              <a:t>of variants. </a:t>
            </a:r>
            <a:endParaRPr lang="en-US" dirty="0" smtClean="0"/>
          </a:p>
          <a:p>
            <a:r>
              <a:rPr lang="en-US" sz="2800" dirty="0" smtClean="0"/>
              <a:t>Paper contain </a:t>
            </a:r>
            <a:r>
              <a:rPr lang="en-US" sz="2800" dirty="0"/>
              <a:t>good tips on isolation, culture and staining  </a:t>
            </a:r>
            <a:r>
              <a:rPr lang="en-US" sz="2800" dirty="0" smtClean="0"/>
              <a:t>methods  </a:t>
            </a:r>
            <a:r>
              <a:rPr lang="en-US" sz="2800" dirty="0"/>
              <a:t>… </a:t>
            </a:r>
          </a:p>
          <a:p>
            <a:endParaRPr lang="en-US" dirty="0" smtClean="0"/>
          </a:p>
        </p:txBody>
      </p:sp>
    </p:spTree>
    <p:extLst>
      <p:ext uri="{BB962C8B-B14F-4D97-AF65-F5344CB8AC3E}">
        <p14:creationId xmlns:p14="http://schemas.microsoft.com/office/powerpoint/2010/main" val="2639872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Felsenfeld 1971 cont. 2</a:t>
            </a:r>
            <a:endParaRPr lang="en-US" dirty="0"/>
          </a:p>
        </p:txBody>
      </p:sp>
      <p:sp>
        <p:nvSpPr>
          <p:cNvPr id="3" name="Pladsholder til indhold 2"/>
          <p:cNvSpPr>
            <a:spLocks noGrp="1"/>
          </p:cNvSpPr>
          <p:nvPr>
            <p:ph sz="quarter" idx="1"/>
          </p:nvPr>
        </p:nvSpPr>
        <p:spPr>
          <a:xfrm>
            <a:off x="457200" y="1124744"/>
            <a:ext cx="8229600" cy="5616624"/>
          </a:xfrm>
        </p:spPr>
        <p:txBody>
          <a:bodyPr>
            <a:normAutofit/>
          </a:bodyPr>
          <a:lstStyle/>
          <a:p>
            <a:r>
              <a:rPr lang="en-US" sz="1000" dirty="0" smtClean="0"/>
              <a:t>Cunningham et al. _ experimented on squirrels  (Sciurus palmaris) and monkeys. </a:t>
            </a:r>
            <a:r>
              <a:rPr lang="en-US" sz="1000" dirty="0" smtClean="0"/>
              <a:t/>
            </a:r>
            <a:br>
              <a:rPr lang="en-US" sz="1000" dirty="0" smtClean="0"/>
            </a:br>
            <a:r>
              <a:rPr lang="en-US" sz="900" b="1" dirty="0" smtClean="0"/>
              <a:t>They </a:t>
            </a:r>
            <a:r>
              <a:rPr lang="en-US" sz="900" b="1" dirty="0" smtClean="0"/>
              <a:t>described  9 phases </a:t>
            </a:r>
            <a:r>
              <a:rPr lang="en-US" sz="900" dirty="0" smtClean="0"/>
              <a:t>and labeled them according to their sequence in consecutive attacks, from A to I. Phase A from the first attack, B </a:t>
            </a:r>
            <a:r>
              <a:rPr lang="en-US" sz="900" dirty="0"/>
              <a:t>from</a:t>
            </a:r>
            <a:r>
              <a:rPr lang="en-US" sz="900" dirty="0" smtClean="0"/>
              <a:t> the first relapse, and D and E from the second relapse  were complementary to each other. Phase C from a second attack in a mixed  infection, and  D and  E from the second relapse were reIated  to B; phase G  from a second attack was related to phase A. Phase F was rare, whereas, </a:t>
            </a:r>
            <a:r>
              <a:rPr lang="en-US" sz="900" b="1" dirty="0" smtClean="0"/>
              <a:t>H and I developed in prolonged relapses, when phase B was at a low ebb</a:t>
            </a:r>
            <a:r>
              <a:rPr lang="en-US" sz="900" dirty="0" smtClean="0"/>
              <a:t>. </a:t>
            </a:r>
            <a:r>
              <a:rPr lang="en-US" sz="900" b="1" dirty="0" smtClean="0"/>
              <a:t>In man mostly A and B were observed, with C, F, and G occurring less often, and with a tendency to revert to A or B. </a:t>
            </a:r>
            <a:r>
              <a:rPr lang="en-US" sz="900" b="1" dirty="0" smtClean="0"/>
              <a:t/>
            </a:r>
            <a:br>
              <a:rPr lang="en-US" sz="900" b="1" dirty="0" smtClean="0"/>
            </a:br>
            <a:r>
              <a:rPr lang="en-US" sz="1000" b="1" u="sng" dirty="0" smtClean="0"/>
              <a:t>This </a:t>
            </a:r>
            <a:r>
              <a:rPr lang="en-US" sz="1000" b="1" u="sng" dirty="0" smtClean="0"/>
              <a:t>study demonstrated the </a:t>
            </a:r>
            <a:r>
              <a:rPr lang="en-US" sz="1000" b="1" u="sng" dirty="0" smtClean="0">
                <a:solidFill>
                  <a:srgbClr val="FF0000"/>
                </a:solidFill>
              </a:rPr>
              <a:t>intricacies of the serologic structure</a:t>
            </a:r>
            <a:r>
              <a:rPr lang="en-US" sz="1000" b="1" u="sng" dirty="0" smtClean="0"/>
              <a:t> </a:t>
            </a:r>
            <a:r>
              <a:rPr lang="en-US" sz="1000" b="1" u="sng" dirty="0" smtClean="0"/>
              <a:t> as </a:t>
            </a:r>
            <a:r>
              <a:rPr lang="en-US" sz="1000" b="1" u="sng" dirty="0" smtClean="0"/>
              <a:t>well as the </a:t>
            </a:r>
            <a:r>
              <a:rPr lang="en-US" sz="1000" b="1" u="sng" dirty="0" smtClean="0"/>
              <a:t> </a:t>
            </a:r>
            <a:r>
              <a:rPr lang="en-US" sz="1000" b="1" u="sng" dirty="0" smtClean="0">
                <a:solidFill>
                  <a:srgbClr val="FF0000"/>
                </a:solidFill>
              </a:rPr>
              <a:t>coexistence </a:t>
            </a:r>
            <a:r>
              <a:rPr lang="en-US" sz="1000" b="1" u="sng" dirty="0" smtClean="0">
                <a:solidFill>
                  <a:srgbClr val="FF0000"/>
                </a:solidFill>
              </a:rPr>
              <a:t>of several variants</a:t>
            </a:r>
            <a:r>
              <a:rPr lang="en-US" sz="1000" b="1" dirty="0" smtClean="0">
                <a:solidFill>
                  <a:srgbClr val="FF0000"/>
                </a:solidFill>
              </a:rPr>
              <a:t>. </a:t>
            </a:r>
          </a:p>
          <a:p>
            <a:r>
              <a:rPr lang="en-US" sz="1000" b="1" dirty="0" smtClean="0">
                <a:solidFill>
                  <a:srgbClr val="FF0000"/>
                </a:solidFill>
              </a:rPr>
              <a:t>Tick-borne borreliae appear to undergo more variation than louse-borne species.</a:t>
            </a:r>
          </a:p>
          <a:p>
            <a:r>
              <a:rPr lang="en-US" sz="1000" dirty="0" smtClean="0"/>
              <a:t>Serologic and other studies of borreliae are further impeded by the occurrence of </a:t>
            </a:r>
            <a:r>
              <a:rPr lang="en-US" sz="1000" b="1" dirty="0" smtClean="0"/>
              <a:t>partly related, partly dissimilar strains in the same locality or in nearby localities</a:t>
            </a:r>
            <a:r>
              <a:rPr lang="en-US" sz="1000" dirty="0" smtClean="0"/>
              <a:t>.</a:t>
            </a:r>
          </a:p>
          <a:p>
            <a:r>
              <a:rPr lang="en-US" sz="1000" b="1" dirty="0" smtClean="0">
                <a:solidFill>
                  <a:srgbClr val="FF0000"/>
                </a:solidFill>
              </a:rPr>
              <a:t>Granules still present in old cultures were infective for mice.</a:t>
            </a:r>
          </a:p>
          <a:p>
            <a:r>
              <a:rPr lang="en-US" sz="1000" dirty="0" smtClean="0"/>
              <a:t>It is possible that some or all of these strains were </a:t>
            </a:r>
            <a:r>
              <a:rPr lang="en-US" sz="1000" dirty="0" smtClean="0"/>
              <a:t>tick-borne</a:t>
            </a:r>
            <a:r>
              <a:rPr lang="en-US" sz="1000" dirty="0" smtClean="0"/>
              <a:t>, rather than louse-borne. </a:t>
            </a:r>
            <a:r>
              <a:rPr lang="en-US" sz="1000" b="1" dirty="0" smtClean="0"/>
              <a:t>Nicolle and Anderson _, working in Tunisia, believed that louse-borne borrelia can be transferred to ticks. …. </a:t>
            </a:r>
          </a:p>
          <a:p>
            <a:r>
              <a:rPr lang="en-US" sz="1000" dirty="0" smtClean="0"/>
              <a:t>Iran 1945-46 </a:t>
            </a:r>
            <a:r>
              <a:rPr lang="en-US" sz="1000" b="1" dirty="0" smtClean="0"/>
              <a:t>Head lice</a:t>
            </a:r>
            <a:r>
              <a:rPr lang="en-US" sz="1000" dirty="0" smtClean="0"/>
              <a:t> were found on 88% of patients and </a:t>
            </a:r>
            <a:r>
              <a:rPr lang="en-US" sz="1000" b="1" i="1" dirty="0" smtClean="0"/>
              <a:t>Borrelia recurrentis </a:t>
            </a:r>
            <a:r>
              <a:rPr lang="en-US" sz="1000" b="1" dirty="0" smtClean="0"/>
              <a:t>was isolated from some of the head lice</a:t>
            </a:r>
            <a:r>
              <a:rPr lang="en-US" sz="1000" dirty="0" smtClean="0"/>
              <a:t>!</a:t>
            </a:r>
          </a:p>
          <a:p>
            <a:r>
              <a:rPr lang="en-US" sz="1000" dirty="0" smtClean="0"/>
              <a:t>A number of </a:t>
            </a:r>
            <a:r>
              <a:rPr lang="en-US" sz="1000" b="1" dirty="0" smtClean="0"/>
              <a:t>arthropods other than lice and ticks </a:t>
            </a:r>
            <a:r>
              <a:rPr lang="en-US" sz="1000" dirty="0" smtClean="0"/>
              <a:t>have been considered as possible vectors of human relapsing fever. </a:t>
            </a:r>
            <a:r>
              <a:rPr lang="en-US" sz="1000" dirty="0" smtClean="0"/>
              <a:t/>
            </a:r>
            <a:br>
              <a:rPr lang="en-US" sz="1000" dirty="0" smtClean="0"/>
            </a:br>
            <a:r>
              <a:rPr lang="en-US" sz="1000" b="1" dirty="0" smtClean="0">
                <a:solidFill>
                  <a:srgbClr val="FF0000"/>
                </a:solidFill>
              </a:rPr>
              <a:t>Bedbugs</a:t>
            </a:r>
            <a:r>
              <a:rPr lang="en-US" sz="1000" dirty="0" smtClean="0">
                <a:solidFill>
                  <a:srgbClr val="FF0000"/>
                </a:solidFill>
              </a:rPr>
              <a:t> </a:t>
            </a:r>
            <a:r>
              <a:rPr lang="en-US" sz="1000" dirty="0" smtClean="0"/>
              <a:t>(Cimex lectularis) are the first in importance among these.</a:t>
            </a:r>
            <a:br>
              <a:rPr lang="en-US" sz="1000" dirty="0" smtClean="0"/>
            </a:br>
            <a:r>
              <a:rPr lang="en-US" sz="1000" dirty="0" smtClean="0"/>
              <a:t>RosenhoIz_ surveyed the literature and in his own experiments </a:t>
            </a:r>
            <a:r>
              <a:rPr lang="en-US" sz="1000" b="1" dirty="0" smtClean="0"/>
              <a:t>found B. duttonii in the gut of bedbugs for 5 days after feeding, but borreliae did not find their way into the celomic cavity in all the bugs that were fed. </a:t>
            </a:r>
            <a:r>
              <a:rPr lang="en-US" sz="1000" b="1" u="sng" dirty="0" smtClean="0"/>
              <a:t>B duttonii survived for about 2 months in those that were successfully infested</a:t>
            </a:r>
            <a:r>
              <a:rPr lang="en-US" sz="1000" dirty="0" smtClean="0"/>
              <a:t>. Chung_  studying an outbreak of epidemic relapsing fever in an orphanage in Peiping, stated that bedbugs may acquire B recurrentis, </a:t>
            </a:r>
            <a:r>
              <a:rPr lang="en-US" sz="1000" u="sng" dirty="0" smtClean="0"/>
              <a:t>but the organism </a:t>
            </a:r>
            <a:r>
              <a:rPr lang="en-US" sz="1000" b="1" u="sng" dirty="0" smtClean="0">
                <a:solidFill>
                  <a:srgbClr val="FF0000"/>
                </a:solidFill>
              </a:rPr>
              <a:t>vanishes from their blood in one day</a:t>
            </a:r>
            <a:r>
              <a:rPr lang="en-US" sz="1000" dirty="0" smtClean="0"/>
              <a:t>. </a:t>
            </a:r>
            <a:r>
              <a:rPr lang="en-US" sz="1000" dirty="0" smtClean="0"/>
              <a:t>Furthermore, </a:t>
            </a:r>
            <a:r>
              <a:rPr lang="en-US" sz="1000" dirty="0" smtClean="0"/>
              <a:t>Chung and Feng_ concluded from the results of their experiments </a:t>
            </a:r>
            <a:r>
              <a:rPr lang="en-US" sz="1000" b="1" dirty="0" smtClean="0">
                <a:solidFill>
                  <a:srgbClr val="FF0000"/>
                </a:solidFill>
              </a:rPr>
              <a:t>that bedbugs, like lice, have to be crushed to transmit the infection</a:t>
            </a:r>
            <a:r>
              <a:rPr lang="en-US" sz="1000" dirty="0" smtClean="0"/>
              <a:t>. </a:t>
            </a:r>
            <a:r>
              <a:rPr lang="en-US" sz="1000" b="1" dirty="0" smtClean="0"/>
              <a:t>Francis_ succeeded in transmitting B. turicatae by C</a:t>
            </a:r>
            <a:r>
              <a:rPr lang="en-US" sz="1000" b="1" dirty="0" smtClean="0"/>
              <a:t>. lectularis</a:t>
            </a:r>
            <a:r>
              <a:rPr lang="en-US" sz="1000" b="1" dirty="0" smtClean="0"/>
              <a:t>… </a:t>
            </a:r>
            <a:br>
              <a:rPr lang="en-US" sz="1000" b="1" dirty="0" smtClean="0"/>
            </a:br>
            <a:r>
              <a:rPr lang="en-US" sz="1000" b="1" dirty="0" err="1" smtClean="0">
                <a:solidFill>
                  <a:srgbClr val="FF0000"/>
                </a:solidFill>
              </a:rPr>
              <a:t>Weyer</a:t>
            </a:r>
            <a:r>
              <a:rPr lang="en-US" sz="1000" b="1" dirty="0" smtClean="0">
                <a:solidFill>
                  <a:srgbClr val="FF0000"/>
                </a:solidFill>
              </a:rPr>
              <a:t> and Moser_ were able to preserve B. recurrentis and B. hispanica in </a:t>
            </a:r>
            <a:r>
              <a:rPr lang="en-US" sz="1000" b="1" u="sng" dirty="0" smtClean="0">
                <a:solidFill>
                  <a:srgbClr val="FF0000"/>
                </a:solidFill>
              </a:rPr>
              <a:t>frozen bedbugs</a:t>
            </a:r>
            <a:r>
              <a:rPr lang="en-US" sz="1000" b="1" dirty="0" smtClean="0">
                <a:solidFill>
                  <a:srgbClr val="FF0000"/>
                </a:solidFill>
              </a:rPr>
              <a:t>.</a:t>
            </a:r>
          </a:p>
          <a:p>
            <a:r>
              <a:rPr lang="en-US" sz="1000" b="1" dirty="0" smtClean="0"/>
              <a:t>Infection may be acquired  .. through mucous membranes </a:t>
            </a:r>
            <a:r>
              <a:rPr lang="en-US" sz="1000" dirty="0" smtClean="0"/>
              <a:t>.. Human urine,  and prostatic fluid  [and ] ..menstrual blood also carry borrelia .. </a:t>
            </a:r>
            <a:r>
              <a:rPr lang="en-US" sz="1000" b="1" dirty="0" smtClean="0"/>
              <a:t>Infection through the conjunctiva has produced disease in 8 days </a:t>
            </a:r>
            <a:r>
              <a:rPr lang="en-US" sz="1000" dirty="0" smtClean="0"/>
              <a:t/>
            </a:r>
            <a:br>
              <a:rPr lang="en-US" sz="1000" dirty="0" smtClean="0"/>
            </a:br>
            <a:r>
              <a:rPr lang="en-US" sz="1000" dirty="0" smtClean="0"/>
              <a:t>Laboratory infections have been acquired through squirting blood into the nose ..  And eye ..see  </a:t>
            </a:r>
            <a:r>
              <a:rPr lang="en-US" sz="1000" i="1" dirty="0" smtClean="0"/>
              <a:t>Borrelia burgdorferi </a:t>
            </a:r>
            <a:r>
              <a:rPr lang="en-US" sz="1000" dirty="0" smtClean="0"/>
              <a:t>: </a:t>
            </a:r>
            <a:r>
              <a:rPr lang="en-US" sz="1000" dirty="0" smtClean="0">
                <a:hlinkClick r:id="rId2"/>
              </a:rPr>
              <a:t>http://lymerick.net/Transmission-Bb-contact.htm</a:t>
            </a:r>
            <a:r>
              <a:rPr lang="en-US" sz="1000" dirty="0" smtClean="0"/>
              <a:t> </a:t>
            </a:r>
          </a:p>
          <a:p>
            <a:r>
              <a:rPr lang="en-US" sz="1000" dirty="0" smtClean="0"/>
              <a:t>The </a:t>
            </a:r>
            <a:r>
              <a:rPr lang="en-US" sz="1000" b="1" dirty="0" smtClean="0"/>
              <a:t>interference phenomenon</a:t>
            </a:r>
            <a:r>
              <a:rPr lang="en-US" sz="1000" dirty="0" smtClean="0"/>
              <a:t> (serum against Borrelia duttonii immobilized, but </a:t>
            </a:r>
            <a:r>
              <a:rPr lang="en-US" sz="1000" dirty="0" err="1" smtClean="0"/>
              <a:t>dit</a:t>
            </a:r>
            <a:r>
              <a:rPr lang="en-US" sz="1000" dirty="0" smtClean="0"/>
              <a:t> not agglutinate T. </a:t>
            </a:r>
            <a:r>
              <a:rPr lang="en-US" sz="1000" dirty="0" err="1" smtClean="0"/>
              <a:t>brucei</a:t>
            </a:r>
            <a:r>
              <a:rPr lang="en-US" sz="1000" dirty="0" smtClean="0"/>
              <a:t>) .. mixed infection with borrelia and </a:t>
            </a:r>
            <a:r>
              <a:rPr lang="en-US" sz="1000" dirty="0" err="1" smtClean="0"/>
              <a:t>trypanosoma</a:t>
            </a:r>
            <a:r>
              <a:rPr lang="en-US" sz="1000" dirty="0" smtClean="0"/>
              <a:t> slows down </a:t>
            </a:r>
            <a:r>
              <a:rPr lang="en-US" sz="1000" dirty="0" err="1" smtClean="0"/>
              <a:t>Trypanosomiasis</a:t>
            </a:r>
            <a:r>
              <a:rPr lang="en-US" sz="1000" dirty="0" smtClean="0"/>
              <a:t> disease  ..  may be due to the antigenic and biological resemblance of borrelia and trypanosomes, which has been pointed out repeatedly </a:t>
            </a:r>
          </a:p>
        </p:txBody>
      </p:sp>
    </p:spTree>
    <p:extLst>
      <p:ext uri="{BB962C8B-B14F-4D97-AF65-F5344CB8AC3E}">
        <p14:creationId xmlns:p14="http://schemas.microsoft.com/office/powerpoint/2010/main" val="1451715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Felsenfeld 1971 cont. 3</a:t>
            </a:r>
            <a:endParaRPr lang="en-US" dirty="0"/>
          </a:p>
        </p:txBody>
      </p:sp>
      <p:sp>
        <p:nvSpPr>
          <p:cNvPr id="3" name="Pladsholder til indhold 2"/>
          <p:cNvSpPr>
            <a:spLocks noGrp="1"/>
          </p:cNvSpPr>
          <p:nvPr>
            <p:ph sz="quarter" idx="1"/>
          </p:nvPr>
        </p:nvSpPr>
        <p:spPr>
          <a:xfrm>
            <a:off x="457200" y="1124744"/>
            <a:ext cx="8579296" cy="5472608"/>
          </a:xfrm>
        </p:spPr>
        <p:txBody>
          <a:bodyPr>
            <a:normAutofit fontScale="40000" lnSpcReduction="20000"/>
          </a:bodyPr>
          <a:lstStyle/>
          <a:p>
            <a:r>
              <a:rPr lang="en-US" dirty="0" smtClean="0"/>
              <a:t>Human relapsing fever, a disease carried by specific insect vectors, </a:t>
            </a:r>
            <a:r>
              <a:rPr lang="en-US" dirty="0" smtClean="0">
                <a:solidFill>
                  <a:srgbClr val="FF0000"/>
                </a:solidFill>
              </a:rPr>
              <a:t>follows the epidemiologic pattern of arthropod</a:t>
            </a:r>
            <a:r>
              <a:rPr lang="en-US" dirty="0" smtClean="0"/>
              <a:t> - communicable diseases. While numerous additional factors may need to be taken into consideration, our broad outline of an ecosystem in which relapsing fever thrives is as follows.</a:t>
            </a:r>
            <a:br>
              <a:rPr lang="en-US" dirty="0" smtClean="0"/>
            </a:br>
            <a:r>
              <a:rPr lang="en-US" dirty="0" smtClean="0"/>
              <a:t>1. The presence of a sufficient number of susceptible nonimmune persons. [</a:t>
            </a:r>
            <a:r>
              <a:rPr lang="en-US" i="1" dirty="0" smtClean="0"/>
              <a:t>newcomers to an endemic region acquire infection and are more sick and/or the appearance of new variant strain may result in epidemic spread within a to the new strain susceptible population</a:t>
            </a:r>
            <a:r>
              <a:rPr lang="en-US" dirty="0" smtClean="0"/>
              <a:t>]</a:t>
            </a:r>
            <a:br>
              <a:rPr lang="en-US" dirty="0" smtClean="0"/>
            </a:br>
            <a:r>
              <a:rPr lang="en-US" dirty="0" smtClean="0"/>
              <a:t>2. An adequate number of an efficient, infected arthropod vector, and suitable conditions for its survival and propagation.</a:t>
            </a:r>
            <a:br>
              <a:rPr lang="en-US" dirty="0" smtClean="0"/>
            </a:br>
            <a:r>
              <a:rPr lang="en-US" dirty="0" smtClean="0"/>
              <a:t>3. Contact of man with such carriers of borreliae.</a:t>
            </a:r>
            <a:br>
              <a:rPr lang="en-US" dirty="0" smtClean="0"/>
            </a:br>
            <a:r>
              <a:rPr lang="en-US" dirty="0" smtClean="0"/>
              <a:t>4. The readiness of the vector to feed on man.</a:t>
            </a:r>
            <a:br>
              <a:rPr lang="en-US" dirty="0" smtClean="0"/>
            </a:br>
            <a:r>
              <a:rPr lang="en-US" dirty="0" smtClean="0"/>
              <a:t>5. The capability of the arthropod to transmit the infectious agent to man.</a:t>
            </a:r>
            <a:br>
              <a:rPr lang="en-US" dirty="0" smtClean="0"/>
            </a:br>
            <a:r>
              <a:rPr lang="en-US" dirty="0" smtClean="0"/>
              <a:t>6 Either the ability of the arthropod to sustain Borrelia by transovarian transmission in its own population, or the presence of a satisfactory number of mammals with the faculty of serving as a reservoir of borreliae.</a:t>
            </a:r>
          </a:p>
          <a:p>
            <a:r>
              <a:rPr lang="en-US" b="1" u="sng" dirty="0" smtClean="0"/>
              <a:t>Pathology:</a:t>
            </a:r>
            <a:r>
              <a:rPr lang="en-US" dirty="0" smtClean="0"/>
              <a:t> </a:t>
            </a:r>
            <a:r>
              <a:rPr lang="en-US" dirty="0" smtClean="0"/>
              <a:t>In </a:t>
            </a:r>
            <a:r>
              <a:rPr lang="en-US" dirty="0" smtClean="0"/>
              <a:t>terms of the present functional or “dynamic” concept of </a:t>
            </a:r>
            <a:r>
              <a:rPr lang="en-US" dirty="0" smtClean="0"/>
              <a:t>pathology </a:t>
            </a:r>
            <a:r>
              <a:rPr lang="en-US" dirty="0" smtClean="0"/>
              <a:t>borreliosis is a disease characterized by cyclic responses to a cyclic agent. The problem is why these changes take place in man. .. Lack of interest in advanced countries where the disease is rare… Predisposition has not been studied in humans … </a:t>
            </a:r>
            <a:r>
              <a:rPr lang="en-US" b="1" dirty="0" smtClean="0"/>
              <a:t>protein- and thiamin (and calorie) deficient rats were more susceptible to B. persica </a:t>
            </a:r>
            <a:r>
              <a:rPr lang="en-US" dirty="0" smtClean="0"/>
              <a:t>..</a:t>
            </a:r>
            <a:br>
              <a:rPr lang="en-US" dirty="0" smtClean="0"/>
            </a:br>
            <a:r>
              <a:rPr lang="en-US" b="1" dirty="0" smtClean="0">
                <a:solidFill>
                  <a:srgbClr val="FF0000"/>
                </a:solidFill>
              </a:rPr>
              <a:t>Borreliae are destroyed in the body by antibodies, not by phagocytes.</a:t>
            </a:r>
            <a:r>
              <a:rPr lang="en-US" dirty="0" smtClean="0"/>
              <a:t>  </a:t>
            </a:r>
            <a:br>
              <a:rPr lang="en-US" dirty="0" smtClean="0"/>
            </a:br>
            <a:r>
              <a:rPr lang="en-US" dirty="0" smtClean="0"/>
              <a:t>B. persica caused severe </a:t>
            </a:r>
            <a:r>
              <a:rPr lang="en-US" b="1" dirty="0" smtClean="0"/>
              <a:t>bleeding</a:t>
            </a:r>
            <a:r>
              <a:rPr lang="en-US" dirty="0" smtClean="0"/>
              <a:t> .. </a:t>
            </a:r>
            <a:r>
              <a:rPr lang="en-US" b="1" dirty="0" smtClean="0"/>
              <a:t>Spleen</a:t>
            </a:r>
            <a:r>
              <a:rPr lang="en-US" dirty="0" smtClean="0"/>
              <a:t>: enlargement and a decrease of younger cells in the peripheral zones, only small lymphocytes in the germinal centers, some of these with pyknotic nuclei, and dilated sinuses tightly packed with red blood cells in the splenic sinuses. </a:t>
            </a:r>
            <a:r>
              <a:rPr lang="en-US" b="1" dirty="0" smtClean="0"/>
              <a:t>Brain</a:t>
            </a:r>
            <a:r>
              <a:rPr lang="en-US" dirty="0" smtClean="0"/>
              <a:t> (B. novyi): Congested capillaries, microglia response, lymphocytic infiltration .. No changes apparent in neurons. Others saw ganglion degeneration without meningovascular inflammation. .. Rats infected with B. hispanica produce large amount of lactic acid, followed by a blood carbon dioxide shift, hypoglycemia and glycogen depletion [</a:t>
            </a:r>
            <a:r>
              <a:rPr lang="en-US" i="1" dirty="0" smtClean="0"/>
              <a:t>explain “acid muscle” feeling after </a:t>
            </a:r>
            <a:r>
              <a:rPr lang="en-US" i="1" dirty="0" smtClean="0"/>
              <a:t>minimal exercise, </a:t>
            </a:r>
            <a:r>
              <a:rPr lang="en-US" i="1" dirty="0" smtClean="0"/>
              <a:t>and </a:t>
            </a:r>
            <a:r>
              <a:rPr lang="en-US" i="1" dirty="0" smtClean="0"/>
              <a:t>breathing problems; a higher </a:t>
            </a:r>
            <a:r>
              <a:rPr lang="en-US" i="1" dirty="0" smtClean="0">
                <a:hlinkClick r:id="rId2"/>
              </a:rPr>
              <a:t>CO2 in expiration air</a:t>
            </a:r>
            <a:r>
              <a:rPr lang="en-US" i="1" dirty="0" smtClean="0"/>
              <a:t> may act as a chemo-attractant for the tick vector</a:t>
            </a:r>
            <a:r>
              <a:rPr lang="en-US" i="1" dirty="0" smtClean="0"/>
              <a:t>!?   .. </a:t>
            </a:r>
            <a:r>
              <a:rPr lang="en-US" i="1" dirty="0" smtClean="0">
                <a:hlinkClick r:id="rId3"/>
              </a:rPr>
              <a:t>Ammonia</a:t>
            </a:r>
            <a:r>
              <a:rPr lang="en-US" i="1" dirty="0" smtClean="0"/>
              <a:t> attracts </a:t>
            </a:r>
            <a:r>
              <a:rPr lang="en-US" i="1" dirty="0" smtClean="0">
                <a:hlinkClick r:id="rId4"/>
              </a:rPr>
              <a:t>ticks</a:t>
            </a:r>
            <a:r>
              <a:rPr lang="en-US" i="1" dirty="0" smtClean="0"/>
              <a:t> too?</a:t>
            </a:r>
            <a:r>
              <a:rPr lang="en-US" dirty="0"/>
              <a:t>]    </a:t>
            </a:r>
            <a:br>
              <a:rPr lang="en-US" dirty="0"/>
            </a:br>
            <a:r>
              <a:rPr lang="en-US" b="1" dirty="0"/>
              <a:t>Liver</a:t>
            </a:r>
            <a:r>
              <a:rPr lang="en-US" dirty="0"/>
              <a:t> .. </a:t>
            </a:r>
            <a:r>
              <a:rPr lang="en-US" b="1" dirty="0"/>
              <a:t>Endocarditis, myocarditis</a:t>
            </a:r>
            <a:r>
              <a:rPr lang="en-US" dirty="0"/>
              <a:t> .. </a:t>
            </a:r>
            <a:r>
              <a:rPr lang="en-US" b="1" dirty="0"/>
              <a:t>Hemorrhages</a:t>
            </a:r>
            <a:r>
              <a:rPr lang="en-US" dirty="0"/>
              <a:t> may occur in every organ .. </a:t>
            </a:r>
            <a:r>
              <a:rPr lang="en-US" b="1" dirty="0">
                <a:solidFill>
                  <a:srgbClr val="FF0000"/>
                </a:solidFill>
              </a:rPr>
              <a:t>Abortion frequent</a:t>
            </a:r>
            <a:r>
              <a:rPr lang="en-US" dirty="0"/>
              <a:t> (92% of pregnant women) </a:t>
            </a:r>
            <a:r>
              <a:rPr lang="en-US" dirty="0" smtClean="0"/>
              <a:t>..</a:t>
            </a:r>
            <a:br>
              <a:rPr lang="en-US" dirty="0" smtClean="0"/>
            </a:br>
            <a:r>
              <a:rPr lang="en-US" dirty="0" smtClean="0"/>
              <a:t>Parry </a:t>
            </a:r>
            <a:r>
              <a:rPr lang="en-US" dirty="0" smtClean="0"/>
              <a:t>et al._ </a:t>
            </a:r>
            <a:r>
              <a:rPr lang="en-US" dirty="0" smtClean="0"/>
              <a:t>…  </a:t>
            </a:r>
            <a:r>
              <a:rPr lang="en-US" dirty="0" smtClean="0"/>
              <a:t>white blood cells, which abruptly decrease in number before the crisis and return to normal after the borreliae disappear </a:t>
            </a:r>
            <a:r>
              <a:rPr lang="en-US" dirty="0" smtClean="0"/>
              <a:t>[cyclical neutropenia].. </a:t>
            </a:r>
            <a:endParaRPr lang="en-US" dirty="0" smtClean="0"/>
          </a:p>
          <a:p>
            <a:r>
              <a:rPr lang="en-US" b="1" dirty="0" smtClean="0">
                <a:solidFill>
                  <a:srgbClr val="FF0000"/>
                </a:solidFill>
              </a:rPr>
              <a:t>Borreliae retreat to the central nervous system, the spleen, the liver, and the bone marrow after the primary attack and after each </a:t>
            </a:r>
            <a:r>
              <a:rPr lang="en-US" b="1" dirty="0" err="1" smtClean="0">
                <a:solidFill>
                  <a:srgbClr val="FF0000"/>
                </a:solidFill>
              </a:rPr>
              <a:t>reIapse</a:t>
            </a:r>
            <a:r>
              <a:rPr lang="en-US" dirty="0" smtClean="0"/>
              <a:t>._ As a result of infection with Borrelia, there are antibodies present against that organism, but the levels of antibodies in the cerebrospinal fluid are significantly lower than in the blood._ It is known, however, that borreliae penetrate the blood-cerebrospinal barrier._</a:t>
            </a:r>
          </a:p>
          <a:p>
            <a:r>
              <a:rPr lang="en-US" dirty="0" smtClean="0"/>
              <a:t>Amazing </a:t>
            </a:r>
            <a:r>
              <a:rPr lang="en-US" dirty="0" smtClean="0"/>
              <a:t>variability ..from outbreak to outbreak  …from one area to another .. Symptoms vary with the immunity of the host, the strain of Borrelia involved, the phase of epidemic, and other …   </a:t>
            </a:r>
          </a:p>
          <a:p>
            <a:r>
              <a:rPr lang="en-US" dirty="0" smtClean="0"/>
              <a:t>Incubation period vary from 2-14 days (</a:t>
            </a:r>
            <a:r>
              <a:rPr lang="en-US" dirty="0" smtClean="0"/>
              <a:t>8-10). Prodromal </a:t>
            </a:r>
            <a:r>
              <a:rPr lang="en-US" dirty="0" smtClean="0"/>
              <a:t>headache, weakness, malaise, vertigo, undefined aches and pains, nausea, perhaps vomiting .. Onset is usually sudden .. Chills .. Daily temperature fluctuate as much as 3 </a:t>
            </a:r>
            <a:r>
              <a:rPr lang="en-US" dirty="0" smtClean="0">
                <a:latin typeface="Times New Roman"/>
                <a:cs typeface="Times New Roman"/>
              </a:rPr>
              <a:t>°</a:t>
            </a:r>
            <a:r>
              <a:rPr lang="en-US" sz="2500" dirty="0" smtClean="0"/>
              <a:t>C .. Lysis in 1-3 days  .. Pulse usually 110-120/min .. Violent occipito-frontal headache (increased intracranial pressure? .. Esp. During WW2 epidemic) .. Pains .. Neck and backache ..</a:t>
            </a:r>
            <a:br>
              <a:rPr lang="en-US" sz="2500" dirty="0" smtClean="0"/>
            </a:br>
            <a:r>
              <a:rPr lang="en-US" sz="2500" b="1" dirty="0" smtClean="0"/>
              <a:t>A macular eruption rose-colored spots spreading from neck to shoulders, then to the sides of thorax, to the inner aspect of the thighs and arms usually appears </a:t>
            </a:r>
            <a:r>
              <a:rPr lang="en-US" sz="2500" b="1" dirty="0" smtClean="0"/>
              <a:t>at </a:t>
            </a:r>
            <a:r>
              <a:rPr lang="en-US" sz="2500" b="1" dirty="0" smtClean="0"/>
              <a:t>the end of the first paroxysm .. Sometimes </a:t>
            </a:r>
            <a:r>
              <a:rPr lang="en-US" sz="2500" b="1" dirty="0" smtClean="0"/>
              <a:t>petechial </a:t>
            </a:r>
            <a:r>
              <a:rPr lang="en-US" sz="2500" dirty="0" smtClean="0"/>
              <a:t>(</a:t>
            </a:r>
            <a:r>
              <a:rPr lang="en-US" sz="2500" i="1" dirty="0" smtClean="0"/>
              <a:t>I HAD EXACTLY SUCH A RASH, but during </a:t>
            </a:r>
            <a:r>
              <a:rPr lang="en-US" sz="2500" i="1" dirty="0" smtClean="0"/>
              <a:t>severe </a:t>
            </a:r>
            <a:r>
              <a:rPr lang="en-US" sz="2500" i="1" dirty="0" smtClean="0"/>
              <a:t>Herx, provoked by antibiotic</a:t>
            </a:r>
            <a:r>
              <a:rPr lang="en-US" sz="2500" dirty="0" smtClean="0"/>
              <a:t>!)  .. Hematuria rare, but epistaxis common .. </a:t>
            </a:r>
            <a:r>
              <a:rPr lang="en-US" sz="2500" dirty="0" smtClean="0"/>
              <a:t>Violent </a:t>
            </a:r>
            <a:r>
              <a:rPr lang="en-US" sz="2500" dirty="0" smtClean="0"/>
              <a:t>epigastric pain </a:t>
            </a:r>
            <a:r>
              <a:rPr lang="en-US" sz="2500" dirty="0" smtClean="0"/>
              <a:t>..diarrhea/constipation</a:t>
            </a:r>
            <a:r>
              <a:rPr lang="en-US" sz="2500" dirty="0" smtClean="0"/>
              <a:t>, liver enlarged  (slight jaundice, sclera) on third day of attack … spleen enlarged .. </a:t>
            </a:r>
            <a:r>
              <a:rPr lang="en-US" sz="2500" dirty="0" smtClean="0"/>
              <a:t>Nephritis </a:t>
            </a:r>
            <a:r>
              <a:rPr lang="en-US" sz="2500" dirty="0" smtClean="0"/>
              <a:t>..respiratory symptoms .. Psychiatric symptoms (confusion, anxiety) esp. </a:t>
            </a:r>
            <a:r>
              <a:rPr lang="en-US" sz="2500" dirty="0" smtClean="0"/>
              <a:t>in tick-borne </a:t>
            </a:r>
            <a:r>
              <a:rPr lang="en-US" sz="2500" dirty="0" smtClean="0"/>
              <a:t>.. </a:t>
            </a:r>
            <a:r>
              <a:rPr lang="en-US" sz="2500" dirty="0" smtClean="0"/>
              <a:t>Hyperesthesia </a:t>
            </a:r>
            <a:r>
              <a:rPr lang="en-US" sz="2500" dirty="0" smtClean="0"/>
              <a:t>.. Insomnia / reversed sleep pattern .. Neuritis, neuralga and palsies .. </a:t>
            </a:r>
            <a:r>
              <a:rPr lang="en-US" sz="2500" dirty="0" smtClean="0"/>
              <a:t>Eye .. </a:t>
            </a:r>
            <a:r>
              <a:rPr lang="en-US" sz="2500" b="1" dirty="0" smtClean="0">
                <a:solidFill>
                  <a:srgbClr val="FF0000"/>
                </a:solidFill>
              </a:rPr>
              <a:t>~ all very ”LYME LIKE” symptoms </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856408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i="1" dirty="0" smtClean="0"/>
              <a:t>Borrelia burgdorferi </a:t>
            </a:r>
            <a:r>
              <a:rPr lang="en-US" dirty="0" smtClean="0"/>
              <a:t>– 1992</a:t>
            </a:r>
            <a:endParaRPr lang="en-US" dirty="0"/>
          </a:p>
        </p:txBody>
      </p:sp>
      <p:sp>
        <p:nvSpPr>
          <p:cNvPr id="3" name="Pladsholder til indhold 2"/>
          <p:cNvSpPr>
            <a:spLocks noGrp="1"/>
          </p:cNvSpPr>
          <p:nvPr>
            <p:ph sz="quarter" idx="1"/>
          </p:nvPr>
        </p:nvSpPr>
        <p:spPr>
          <a:xfrm>
            <a:off x="457200" y="1340768"/>
            <a:ext cx="8229600" cy="4816192"/>
          </a:xfrm>
        </p:spPr>
        <p:txBody>
          <a:bodyPr>
            <a:normAutofit fontScale="62500" lnSpcReduction="20000"/>
          </a:bodyPr>
          <a:lstStyle/>
          <a:p>
            <a:r>
              <a:rPr lang="en-US" dirty="0" smtClean="0"/>
              <a:t>1992 </a:t>
            </a:r>
            <a:r>
              <a:rPr lang="en-US" b="1" dirty="0" smtClean="0"/>
              <a:t>Antigenic </a:t>
            </a:r>
            <a:r>
              <a:rPr lang="en-US" b="1" dirty="0" smtClean="0"/>
              <a:t>variation and strain heterogeneity in Borrelia spp.</a:t>
            </a:r>
            <a:br>
              <a:rPr lang="en-US" b="1" dirty="0" smtClean="0"/>
            </a:br>
            <a:r>
              <a:rPr lang="en-US" sz="2200" dirty="0" smtClean="0"/>
              <a:t>Wilske B et al. Res Microbiol. 1992 Jul-Aug;143(6):583-96</a:t>
            </a:r>
            <a:r>
              <a:rPr lang="en-US" sz="2200" dirty="0" smtClean="0"/>
              <a:t>. PMID: </a:t>
            </a:r>
            <a:r>
              <a:rPr lang="en-US" sz="2000" dirty="0" smtClean="0">
                <a:hlinkClick r:id="rId2"/>
              </a:rPr>
              <a:t>1475519</a:t>
            </a:r>
            <a:r>
              <a:rPr lang="en-US" sz="2000" dirty="0" smtClean="0"/>
              <a:t/>
            </a:r>
            <a:br>
              <a:rPr lang="en-US" sz="2000" dirty="0" smtClean="0"/>
            </a:br>
            <a:r>
              <a:rPr lang="en-US" sz="1100" dirty="0" smtClean="0"/>
              <a:t/>
            </a:r>
            <a:br>
              <a:rPr lang="en-US" sz="1100" dirty="0" smtClean="0"/>
            </a:br>
            <a:r>
              <a:rPr lang="en-US" sz="1900" dirty="0" smtClean="0"/>
              <a:t>”</a:t>
            </a:r>
            <a:r>
              <a:rPr lang="en-US" sz="1900" b="1" dirty="0" smtClean="0"/>
              <a:t>Antigenic variation and strain heterogeneity</a:t>
            </a:r>
            <a:r>
              <a:rPr lang="en-US" sz="1900" dirty="0" smtClean="0"/>
              <a:t> have been demonstrated for the pathogenic Borrelia species, i.e. </a:t>
            </a:r>
            <a:r>
              <a:rPr lang="en-US" sz="1900" i="1" dirty="0" smtClean="0"/>
              <a:t>B. burgdorferi</a:t>
            </a:r>
            <a:r>
              <a:rPr lang="en-US" sz="1900" dirty="0" smtClean="0"/>
              <a:t> and the </a:t>
            </a:r>
            <a:r>
              <a:rPr lang="en-US" sz="1900" i="1" dirty="0" smtClean="0"/>
              <a:t>relapsing fever borreliae</a:t>
            </a:r>
            <a:r>
              <a:rPr lang="en-US" sz="1900" dirty="0" smtClean="0"/>
              <a:t>. </a:t>
            </a:r>
            <a:br>
              <a:rPr lang="en-US" sz="1900" dirty="0" smtClean="0"/>
            </a:br>
            <a:r>
              <a:rPr lang="en-US" sz="1900" dirty="0" smtClean="0"/>
              <a:t>In relapsing fever, </a:t>
            </a:r>
            <a:r>
              <a:rPr lang="en-US" sz="1900" b="1" dirty="0" smtClean="0"/>
              <a:t>new borrelia serotypes emerge at a high rate spontaneously</a:t>
            </a:r>
            <a:r>
              <a:rPr lang="en-US" sz="1900" dirty="0" smtClean="0"/>
              <a:t>, a mechanism that is caused by DNA rearrangements on linear plasmid translocating genes coding for variable major proteins from previous silent to expression sites (i.e. from inner sites to telomeric sites of the plasmid). As a result of this variation, the </a:t>
            </a:r>
            <a:r>
              <a:rPr lang="en-US" sz="1900" b="1" dirty="0" smtClean="0"/>
              <a:t>borreliae escape the immune response of the host, thus leading to the relapse phenomenon</a:t>
            </a:r>
            <a:r>
              <a:rPr lang="en-US" sz="1900" dirty="0" smtClean="0"/>
              <a:t>.” </a:t>
            </a:r>
            <a:br>
              <a:rPr lang="en-US" sz="1900" dirty="0" smtClean="0"/>
            </a:br>
            <a:r>
              <a:rPr lang="en-US" sz="1900" dirty="0" smtClean="0"/>
              <a:t>…” In B. burgdorferi, which is the causative agent of the multisystem disorder Lyme borreliosis, there is also a growing body of findings that antigenic variation is involved in pathogenesis of the disease. Phenotypic variation of strains in vitro concerns the size and the amount of surface-associated proteins (OspA, OspB and </a:t>
            </a:r>
            <a:r>
              <a:rPr lang="en-US" sz="1900" dirty="0" err="1" smtClean="0"/>
              <a:t>pC</a:t>
            </a:r>
            <a:r>
              <a:rPr lang="en-US" sz="1900" dirty="0" smtClean="0"/>
              <a:t>).”  …</a:t>
            </a:r>
            <a:r>
              <a:rPr lang="en-US" dirty="0" smtClean="0"/>
              <a:t/>
            </a:r>
            <a:br>
              <a:rPr lang="en-US" dirty="0" smtClean="0"/>
            </a:br>
            <a:r>
              <a:rPr lang="en-US" dirty="0"/>
              <a:t/>
            </a:r>
            <a:br>
              <a:rPr lang="en-US" dirty="0"/>
            </a:br>
            <a:r>
              <a:rPr lang="en-US" dirty="0"/>
              <a:t>“With </a:t>
            </a:r>
            <a:r>
              <a:rPr lang="en-US" dirty="0" smtClean="0"/>
              <a:t>the increasing number of isolates obtained from various geographic and biological sources, it became apparent that </a:t>
            </a:r>
            <a:r>
              <a:rPr lang="en-US" b="1" dirty="0" smtClean="0">
                <a:solidFill>
                  <a:srgbClr val="FF0000"/>
                </a:solidFill>
              </a:rPr>
              <a:t>B. burgdorferi is immunologically and genetically more heterogeneous, as previously believed</a:t>
            </a:r>
            <a:r>
              <a:rPr lang="en-US" dirty="0" smtClean="0"/>
              <a:t>.”</a:t>
            </a:r>
            <a:r>
              <a:rPr lang="en-US" sz="2200" dirty="0" smtClean="0"/>
              <a:t/>
            </a:r>
            <a:br>
              <a:rPr lang="en-US" sz="2200" dirty="0" smtClean="0"/>
            </a:br>
            <a:endParaRPr lang="en-US" sz="2200" dirty="0" smtClean="0"/>
          </a:p>
          <a:p>
            <a:r>
              <a:rPr lang="en-US" dirty="0" smtClean="0"/>
              <a:t>1992 </a:t>
            </a:r>
            <a:r>
              <a:rPr lang="en-US" b="1" dirty="0" smtClean="0"/>
              <a:t>Polymerase </a:t>
            </a:r>
            <a:r>
              <a:rPr lang="en-US" b="1" dirty="0" smtClean="0"/>
              <a:t>chain reaction primers and probes derived from </a:t>
            </a:r>
            <a:r>
              <a:rPr lang="en-US" b="1" dirty="0" smtClean="0">
                <a:solidFill>
                  <a:srgbClr val="FF0000"/>
                </a:solidFill>
              </a:rPr>
              <a:t>flagellin </a:t>
            </a:r>
            <a:r>
              <a:rPr lang="en-US" b="1" dirty="0" smtClean="0"/>
              <a:t>gene sequences for specific detection of the agents of Lyme disease and North American relapsing fever.</a:t>
            </a:r>
            <a:br>
              <a:rPr lang="en-US" b="1" dirty="0" smtClean="0"/>
            </a:br>
            <a:r>
              <a:rPr lang="en-US" sz="2200" dirty="0" smtClean="0"/>
              <a:t>Picken RN. J Clin Microbiol. 1992 Jan;30(1):99-114</a:t>
            </a:r>
            <a:r>
              <a:rPr lang="en-US" sz="2200" dirty="0" smtClean="0"/>
              <a:t>. PMID: </a:t>
            </a:r>
            <a:r>
              <a:rPr lang="en-US" sz="2200" dirty="0" smtClean="0">
                <a:hlinkClick r:id="rId3"/>
              </a:rPr>
              <a:t>1734073</a:t>
            </a:r>
            <a:r>
              <a:rPr lang="en-US" sz="2200" dirty="0" smtClean="0"/>
              <a:t/>
            </a:r>
            <a:br>
              <a:rPr lang="en-US" sz="2200" dirty="0" smtClean="0"/>
            </a:br>
            <a:r>
              <a:rPr lang="en-US" sz="2200" dirty="0" smtClean="0"/>
              <a:t/>
            </a:r>
            <a:br>
              <a:rPr lang="en-US" sz="2200" dirty="0" smtClean="0"/>
            </a:br>
            <a:r>
              <a:rPr lang="en-US" dirty="0" smtClean="0"/>
              <a:t>“These </a:t>
            </a:r>
            <a:r>
              <a:rPr lang="en-US" dirty="0" smtClean="0"/>
              <a:t>studies suggest that </a:t>
            </a:r>
            <a:r>
              <a:rPr lang="en-US" b="1" dirty="0" smtClean="0"/>
              <a:t>there is </a:t>
            </a:r>
            <a:r>
              <a:rPr lang="en-US" b="1" dirty="0" smtClean="0">
                <a:solidFill>
                  <a:srgbClr val="FF0000"/>
                </a:solidFill>
              </a:rPr>
              <a:t>sufficient diversity within the flagellin gene</a:t>
            </a:r>
            <a:r>
              <a:rPr lang="en-US" dirty="0" smtClean="0"/>
              <a:t> sequences of closely related Borrelia species </a:t>
            </a:r>
            <a:r>
              <a:rPr lang="en-US" b="1" dirty="0" smtClean="0">
                <a:solidFill>
                  <a:srgbClr val="FF0000"/>
                </a:solidFill>
              </a:rPr>
              <a:t>to differentiate them into groups</a:t>
            </a:r>
            <a:r>
              <a:rPr lang="en-US" dirty="0" smtClean="0"/>
              <a:t> and to pursue taxonomic studies both within and between species.”</a:t>
            </a:r>
          </a:p>
          <a:p>
            <a:endParaRPr lang="en-US" dirty="0" smtClean="0"/>
          </a:p>
          <a:p>
            <a:endParaRPr lang="en-US" dirty="0"/>
          </a:p>
        </p:txBody>
      </p:sp>
    </p:spTree>
    <p:extLst>
      <p:ext uri="{BB962C8B-B14F-4D97-AF65-F5344CB8AC3E}">
        <p14:creationId xmlns:p14="http://schemas.microsoft.com/office/powerpoint/2010/main" val="2613025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Borrelia – relapsing fever group 1996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177" y="1379048"/>
            <a:ext cx="724852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899592" y="6093296"/>
            <a:ext cx="7776864" cy="338554"/>
          </a:xfrm>
          <a:prstGeom prst="rect">
            <a:avLst/>
          </a:prstGeom>
          <a:noFill/>
        </p:spPr>
        <p:txBody>
          <a:bodyPr wrap="square" rtlCol="0">
            <a:spAutoFit/>
          </a:bodyPr>
          <a:lstStyle/>
          <a:p>
            <a:r>
              <a:rPr lang="en-US" sz="1600" smtClean="0">
                <a:solidFill>
                  <a:prstClr val="black"/>
                </a:solidFill>
              </a:rPr>
              <a:t>Ras et al. Int J Syst Bacteriol. 1996 Oct;46(4):859-65.1996 Oct;46(4):859-65.</a:t>
            </a:r>
            <a:endParaRPr lang="en-US" sz="1600">
              <a:solidFill>
                <a:prstClr val="black"/>
              </a:solidFill>
            </a:endParaRPr>
          </a:p>
        </p:txBody>
      </p:sp>
      <p:sp>
        <p:nvSpPr>
          <p:cNvPr id="5" name="Rektangel 4"/>
          <p:cNvSpPr/>
          <p:nvPr/>
        </p:nvSpPr>
        <p:spPr>
          <a:xfrm>
            <a:off x="4644008" y="3356992"/>
            <a:ext cx="2592288" cy="504056"/>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boks 5"/>
          <p:cNvSpPr txBox="1"/>
          <p:nvPr/>
        </p:nvSpPr>
        <p:spPr>
          <a:xfrm>
            <a:off x="7236296" y="2204864"/>
            <a:ext cx="1800200" cy="2123658"/>
          </a:xfrm>
          <a:prstGeom prst="rect">
            <a:avLst/>
          </a:prstGeom>
          <a:solidFill>
            <a:srgbClr val="FFFF00">
              <a:alpha val="20000"/>
            </a:srgbClr>
          </a:solidFill>
          <a:effectLst>
            <a:outerShdw blurRad="50800" dist="50800" dir="5400000" algn="ctr" rotWithShape="0">
              <a:schemeClr val="accent4">
                <a:lumMod val="60000"/>
                <a:lumOff val="40000"/>
                <a:alpha val="17000"/>
              </a:schemeClr>
            </a:outerShdw>
          </a:effectLst>
        </p:spPr>
        <p:txBody>
          <a:bodyPr wrap="square" rtlCol="0">
            <a:spAutoFit/>
          </a:bodyPr>
          <a:lstStyle/>
          <a:p>
            <a:r>
              <a:rPr lang="en-US" sz="1200" b="1" dirty="0" smtClean="0"/>
              <a:t>SERONEGATIVE </a:t>
            </a:r>
            <a:br>
              <a:rPr lang="en-US" sz="1200" b="1" dirty="0" smtClean="0"/>
            </a:br>
            <a:r>
              <a:rPr lang="en-US" sz="1200" dirty="0" smtClean="0"/>
              <a:t>on tests using </a:t>
            </a:r>
          </a:p>
          <a:p>
            <a:r>
              <a:rPr lang="en-US" sz="1200" b="1" i="1" dirty="0" smtClean="0"/>
              <a:t>Borrelia burgdorferi</a:t>
            </a:r>
          </a:p>
          <a:p>
            <a:r>
              <a:rPr lang="en-US" sz="1200" dirty="0" smtClean="0"/>
              <a:t>sensu lato (3 old) </a:t>
            </a:r>
            <a:br>
              <a:rPr lang="en-US" sz="1200" dirty="0" smtClean="0"/>
            </a:br>
            <a:r>
              <a:rPr lang="en-US" sz="1200" dirty="0" smtClean="0"/>
              <a:t>as test antigen ..</a:t>
            </a:r>
            <a:br>
              <a:rPr lang="en-US" sz="1200" dirty="0" smtClean="0"/>
            </a:br>
            <a:r>
              <a:rPr lang="en-US" sz="1200" dirty="0" smtClean="0"/>
              <a:t>However human patients in Russia with</a:t>
            </a:r>
            <a:br>
              <a:rPr lang="en-US" sz="1200" dirty="0" smtClean="0"/>
            </a:br>
            <a:r>
              <a:rPr lang="en-US" sz="1200" dirty="0" smtClean="0"/>
              <a:t>B. miyamotoi infection were detected by cross-reaction in  Euroimmun’s ELISA! </a:t>
            </a:r>
            <a:endParaRPr lang="en-US" sz="1200" dirty="0"/>
          </a:p>
        </p:txBody>
      </p:sp>
    </p:spTree>
    <p:extLst>
      <p:ext uri="{BB962C8B-B14F-4D97-AF65-F5344CB8AC3E}">
        <p14:creationId xmlns:p14="http://schemas.microsoft.com/office/powerpoint/2010/main" val="31532818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RELAPSING FEVER BORRELIA </a:t>
            </a:r>
            <a:r>
              <a:rPr lang="da-DK" dirty="0" err="1" smtClean="0"/>
              <a:t>spp</a:t>
            </a:r>
            <a:r>
              <a:rPr lang="da-DK" dirty="0" smtClean="0"/>
              <a:t>. </a:t>
            </a:r>
            <a:endParaRPr lang="da-DK" dirty="0"/>
          </a:p>
        </p:txBody>
      </p:sp>
      <p:sp>
        <p:nvSpPr>
          <p:cNvPr id="3" name="Pladsholder til indhold 2"/>
          <p:cNvSpPr>
            <a:spLocks noGrp="1"/>
          </p:cNvSpPr>
          <p:nvPr>
            <p:ph sz="quarter" idx="1"/>
          </p:nvPr>
        </p:nvSpPr>
        <p:spPr/>
        <p:txBody>
          <a:bodyPr>
            <a:normAutofit fontScale="55000" lnSpcReduction="20000"/>
          </a:bodyPr>
          <a:lstStyle/>
          <a:p>
            <a:r>
              <a:rPr lang="en-US" sz="2900" dirty="0" err="1" smtClean="0"/>
              <a:t>Phylogenesis</a:t>
            </a:r>
            <a:r>
              <a:rPr lang="en-US" sz="2900" dirty="0" smtClean="0"/>
              <a:t> of relapsing fever Borrelia spp. (1996)</a:t>
            </a:r>
            <a:r>
              <a:rPr lang="en-US" sz="2100" dirty="0" smtClean="0"/>
              <a:t/>
            </a:r>
            <a:br>
              <a:rPr lang="en-US" sz="2100" dirty="0" smtClean="0"/>
            </a:br>
            <a:r>
              <a:rPr lang="en-US" sz="2100" dirty="0" smtClean="0">
                <a:hlinkClick r:id="rId3"/>
              </a:rPr>
              <a:t>http://www.ncbi.nlm.nih.gov/pubmed/8863409</a:t>
            </a:r>
            <a:r>
              <a:rPr lang="en-US" sz="2100" dirty="0" smtClean="0"/>
              <a:t>  (free full text)</a:t>
            </a:r>
            <a:br>
              <a:rPr lang="en-US" sz="2100" dirty="0" smtClean="0"/>
            </a:br>
            <a:endParaRPr lang="en-US" sz="2100" dirty="0" smtClean="0"/>
          </a:p>
          <a:p>
            <a:pPr marL="514350" indent="-514350">
              <a:buFont typeface="+mj-lt"/>
              <a:buAutoNum type="arabicPeriod"/>
            </a:pPr>
            <a:r>
              <a:rPr lang="en-US" i="1" dirty="0" smtClean="0"/>
              <a:t>Borrelia </a:t>
            </a:r>
            <a:r>
              <a:rPr lang="en-US" i="1" dirty="0" err="1" smtClean="0"/>
              <a:t>crocidurae</a:t>
            </a:r>
            <a:r>
              <a:rPr lang="en-US" dirty="0" smtClean="0"/>
              <a:t> </a:t>
            </a:r>
            <a:r>
              <a:rPr lang="en-US" sz="2200" dirty="0" smtClean="0"/>
              <a:t>– Africa, soft ticks </a:t>
            </a:r>
            <a:r>
              <a:rPr lang="en-US" sz="2200" i="1" dirty="0" err="1" smtClean="0"/>
              <a:t>Ornithodorus</a:t>
            </a:r>
            <a:endParaRPr lang="en-US" sz="2200" i="1" dirty="0" smtClean="0"/>
          </a:p>
          <a:p>
            <a:pPr marL="514350" indent="-514350">
              <a:buFont typeface="+mj-lt"/>
              <a:buAutoNum type="arabicPeriod"/>
            </a:pPr>
            <a:r>
              <a:rPr lang="en-US" i="1" dirty="0" smtClean="0">
                <a:hlinkClick r:id="rId4" tooltip="Borrelia duttoni"/>
              </a:rPr>
              <a:t>Borrelia </a:t>
            </a:r>
            <a:r>
              <a:rPr lang="en-US" i="1" dirty="0" err="1" smtClean="0">
                <a:hlinkClick r:id="rId4" tooltip="Borrelia duttoni"/>
              </a:rPr>
              <a:t>duttoni</a:t>
            </a:r>
            <a:r>
              <a:rPr lang="en-US" dirty="0" smtClean="0"/>
              <a:t>, </a:t>
            </a:r>
            <a:r>
              <a:rPr lang="en-US" sz="2200" dirty="0" smtClean="0"/>
              <a:t>Africa, soft ticks </a:t>
            </a:r>
            <a:r>
              <a:rPr lang="en-US" sz="2200" i="1" dirty="0" smtClean="0">
                <a:hlinkClick r:id="rId5" tooltip="Ornithodoros moubata"/>
              </a:rPr>
              <a:t>Ornithodoros </a:t>
            </a:r>
            <a:r>
              <a:rPr lang="en-US" sz="2200" i="1" dirty="0" err="1" smtClean="0">
                <a:hlinkClick r:id="rId5" tooltip="Ornithodoros moubata"/>
              </a:rPr>
              <a:t>moubata</a:t>
            </a:r>
            <a:endParaRPr lang="en-US" sz="2200" dirty="0" smtClean="0"/>
          </a:p>
          <a:p>
            <a:pPr marL="514350" indent="-514350">
              <a:buFont typeface="+mj-lt"/>
              <a:buAutoNum type="arabicPeriod"/>
            </a:pPr>
            <a:r>
              <a:rPr lang="en-US" i="1" dirty="0" smtClean="0">
                <a:hlinkClick r:id="rId6" tooltip="Borrelia hermsii"/>
              </a:rPr>
              <a:t>Borrelia </a:t>
            </a:r>
            <a:r>
              <a:rPr lang="en-US" i="1" dirty="0" err="1" smtClean="0">
                <a:hlinkClick r:id="rId6" tooltip="Borrelia hermsii"/>
              </a:rPr>
              <a:t>hermsii</a:t>
            </a:r>
            <a:r>
              <a:rPr lang="en-US" i="1" dirty="0" smtClean="0"/>
              <a:t> </a:t>
            </a:r>
            <a:r>
              <a:rPr lang="en-US" sz="2200" dirty="0" smtClean="0"/>
              <a:t>- USA</a:t>
            </a:r>
          </a:p>
          <a:p>
            <a:pPr marL="514350" indent="-514350">
              <a:buFont typeface="+mj-lt"/>
              <a:buAutoNum type="arabicPeriod"/>
            </a:pPr>
            <a:r>
              <a:rPr lang="en-US" i="1" dirty="0" smtClean="0"/>
              <a:t>Borrelia hispanica</a:t>
            </a:r>
          </a:p>
          <a:p>
            <a:pPr marL="514350" indent="-514350">
              <a:buFont typeface="+mj-lt"/>
              <a:buAutoNum type="arabicPeriod"/>
            </a:pPr>
            <a:r>
              <a:rPr lang="en-US" i="1" dirty="0" smtClean="0">
                <a:hlinkClick r:id="rId7" tooltip="Borrelia parkeri"/>
              </a:rPr>
              <a:t>Borrelia </a:t>
            </a:r>
            <a:r>
              <a:rPr lang="en-US" i="1" dirty="0" err="1" smtClean="0">
                <a:hlinkClick r:id="rId7" tooltip="Borrelia parkeri"/>
              </a:rPr>
              <a:t>parkeri</a:t>
            </a:r>
            <a:r>
              <a:rPr lang="en-US" i="1" dirty="0" smtClean="0"/>
              <a:t> </a:t>
            </a:r>
            <a:r>
              <a:rPr lang="en-US" sz="2200" dirty="0" smtClean="0"/>
              <a:t>– USA</a:t>
            </a:r>
          </a:p>
          <a:p>
            <a:pPr marL="514350" indent="-514350">
              <a:buFont typeface="+mj-lt"/>
              <a:buAutoNum type="arabicPeriod"/>
            </a:pPr>
            <a:r>
              <a:rPr lang="en-US" sz="2200" dirty="0" smtClean="0"/>
              <a:t>Other  ….</a:t>
            </a:r>
          </a:p>
          <a:p>
            <a:pPr marL="514350" indent="-514350">
              <a:buFont typeface="+mj-lt"/>
              <a:buAutoNum type="arabicPeriod"/>
            </a:pPr>
            <a:r>
              <a:rPr lang="en-US" sz="4400" b="1" i="1" dirty="0" smtClean="0">
                <a:hlinkClick r:id="rId8" tooltip="Borrelia miyamotoi"/>
              </a:rPr>
              <a:t>Borrelia miyamotoi</a:t>
            </a:r>
            <a:r>
              <a:rPr lang="en-US" sz="4400" b="1" i="1" dirty="0" smtClean="0"/>
              <a:t> </a:t>
            </a:r>
            <a:r>
              <a:rPr lang="en-US" i="1" dirty="0" smtClean="0"/>
              <a:t/>
            </a:r>
            <a:br>
              <a:rPr lang="en-US" i="1" dirty="0" smtClean="0"/>
            </a:br>
            <a:r>
              <a:rPr lang="en-US" i="1" dirty="0" smtClean="0"/>
              <a:t/>
            </a:r>
            <a:br>
              <a:rPr lang="en-US" i="1" dirty="0" smtClean="0"/>
            </a:br>
            <a:r>
              <a:rPr lang="en-US" sz="2200" dirty="0" smtClean="0"/>
              <a:t>Japan (</a:t>
            </a:r>
            <a:r>
              <a:rPr lang="en-US" sz="2200" b="1" dirty="0" smtClean="0"/>
              <a:t>1995</a:t>
            </a:r>
            <a:r>
              <a:rPr lang="en-US" sz="2200" dirty="0" smtClean="0"/>
              <a:t>), </a:t>
            </a:r>
            <a:r>
              <a:rPr lang="en-US" sz="2900" dirty="0" smtClean="0"/>
              <a:t>USA</a:t>
            </a:r>
            <a:r>
              <a:rPr lang="en-US" sz="2200" dirty="0" smtClean="0"/>
              <a:t> (tick 2001, </a:t>
            </a:r>
            <a:r>
              <a:rPr lang="en-US" sz="2900" dirty="0" smtClean="0">
                <a:hlinkClick r:id="rId9"/>
              </a:rPr>
              <a:t>human 2013</a:t>
            </a:r>
            <a:r>
              <a:rPr lang="en-US" sz="2200" dirty="0" smtClean="0"/>
              <a:t>) </a:t>
            </a:r>
            <a:r>
              <a:rPr lang="en-US" sz="2200" dirty="0" smtClean="0">
                <a:hlinkClick r:id="rId10"/>
              </a:rPr>
              <a:t>Sweden </a:t>
            </a:r>
            <a:r>
              <a:rPr lang="en-US" sz="2200" dirty="0" smtClean="0"/>
              <a:t>(tick 2002, 2010) </a:t>
            </a:r>
            <a:r>
              <a:rPr lang="en-US" sz="2900" dirty="0" smtClean="0"/>
              <a:t>Russia </a:t>
            </a:r>
            <a:r>
              <a:rPr lang="en-US" sz="2900" dirty="0" smtClean="0">
                <a:hlinkClick r:id="rId11"/>
              </a:rPr>
              <a:t>human 2011</a:t>
            </a:r>
            <a:r>
              <a:rPr lang="en-US" sz="2900" dirty="0" smtClean="0"/>
              <a:t>)</a:t>
            </a:r>
            <a:r>
              <a:rPr lang="en-US" sz="2200" dirty="0" smtClean="0"/>
              <a:t>, </a:t>
            </a:r>
            <a:r>
              <a:rPr lang="en-US" sz="2200" dirty="0" smtClean="0">
                <a:hlinkClick r:id="rId12"/>
              </a:rPr>
              <a:t>Slovakia</a:t>
            </a:r>
            <a:r>
              <a:rPr lang="en-US" sz="2200" dirty="0" smtClean="0"/>
              <a:t> (tick 2012) </a:t>
            </a:r>
            <a:r>
              <a:rPr lang="en-US" sz="2200" dirty="0" smtClean="0">
                <a:hlinkClick r:id="rId13"/>
              </a:rPr>
              <a:t>Estonia</a:t>
            </a:r>
            <a:r>
              <a:rPr lang="en-US" sz="2200" dirty="0" smtClean="0"/>
              <a:t> (tick 2012) .. </a:t>
            </a:r>
            <a:r>
              <a:rPr lang="en-US" sz="2200" dirty="0" smtClean="0">
                <a:hlinkClick r:id="rId14"/>
              </a:rPr>
              <a:t>Europe</a:t>
            </a:r>
            <a:r>
              <a:rPr lang="en-US" sz="3300" dirty="0" smtClean="0"/>
              <a:t/>
            </a:r>
            <a:br>
              <a:rPr lang="en-US" sz="3300" dirty="0" smtClean="0"/>
            </a:br>
            <a:r>
              <a:rPr lang="en-US" sz="2200" dirty="0" smtClean="0"/>
              <a:t/>
            </a:r>
            <a:br>
              <a:rPr lang="en-US" sz="2200" dirty="0" smtClean="0"/>
            </a:br>
            <a:r>
              <a:rPr lang="en-US" sz="2500" b="1" dirty="0" smtClean="0">
                <a:hlinkClick r:id="rId15"/>
              </a:rPr>
              <a:t>Japan</a:t>
            </a:r>
            <a:r>
              <a:rPr lang="en-US" sz="2500" b="1" dirty="0" smtClean="0"/>
              <a:t> tick 1995</a:t>
            </a:r>
            <a:r>
              <a:rPr lang="en-US" sz="2500" dirty="0" smtClean="0"/>
              <a:t>: </a:t>
            </a:r>
            <a:r>
              <a:rPr lang="en-US" sz="2200" dirty="0" smtClean="0">
                <a:hlinkClick r:id="rId16"/>
              </a:rPr>
              <a:t>http://www.ncbi.nlm.nih.gov/pubmed/8586277</a:t>
            </a:r>
            <a:r>
              <a:rPr lang="en-US" sz="2200" dirty="0" smtClean="0"/>
              <a:t> </a:t>
            </a:r>
            <a:br>
              <a:rPr lang="en-US" sz="2200" dirty="0" smtClean="0"/>
            </a:br>
            <a:r>
              <a:rPr lang="en-US" sz="2200" dirty="0" smtClean="0"/>
              <a:t>“We have cloned and sequenced the </a:t>
            </a:r>
            <a:r>
              <a:rPr lang="en-US" sz="2200" b="1" dirty="0" smtClean="0"/>
              <a:t>flagellin gene</a:t>
            </a:r>
            <a:r>
              <a:rPr lang="en-US" sz="2200" dirty="0" smtClean="0"/>
              <a:t> from </a:t>
            </a:r>
            <a:r>
              <a:rPr lang="en-US" sz="2200" b="1" dirty="0" smtClean="0">
                <a:solidFill>
                  <a:srgbClr val="FF0000"/>
                </a:solidFill>
              </a:rPr>
              <a:t>Borrelia miyamoto</a:t>
            </a:r>
            <a:r>
              <a:rPr lang="en-US" sz="2200" dirty="0" smtClean="0"/>
              <a:t>i strain HT31 and compared it with previously published flagellin sequences. </a:t>
            </a:r>
            <a:br>
              <a:rPr lang="en-US" sz="2200" dirty="0" smtClean="0"/>
            </a:br>
            <a:r>
              <a:rPr lang="en-US" sz="2200" dirty="0" smtClean="0"/>
              <a:t>Sequence similarity analysis demonstrated that strain </a:t>
            </a:r>
            <a:r>
              <a:rPr lang="en-US" sz="2200" b="1" dirty="0">
                <a:solidFill>
                  <a:srgbClr val="FF0000"/>
                </a:solidFill>
              </a:rPr>
              <a:t>HT31 is phylogenetically distant </a:t>
            </a:r>
            <a:r>
              <a:rPr lang="en-US" sz="2200" b="1" dirty="0" smtClean="0">
                <a:solidFill>
                  <a:srgbClr val="FF0000"/>
                </a:solidFill>
              </a:rPr>
              <a:t>from the three species of Lyme disease borreliae</a:t>
            </a:r>
            <a:r>
              <a:rPr lang="en-US" sz="2200" dirty="0" smtClean="0"/>
              <a:t> …”</a:t>
            </a:r>
            <a:br>
              <a:rPr lang="en-US" sz="2200" dirty="0" smtClean="0"/>
            </a:br>
            <a:r>
              <a:rPr lang="en-US" sz="2200" dirty="0" smtClean="0"/>
              <a:t/>
            </a:r>
            <a:br>
              <a:rPr lang="en-US" sz="2200" dirty="0" smtClean="0"/>
            </a:br>
            <a:r>
              <a:rPr lang="en-US" sz="2500" b="1" dirty="0" smtClean="0">
                <a:hlinkClick r:id="rId17"/>
              </a:rPr>
              <a:t>USA</a:t>
            </a:r>
            <a:r>
              <a:rPr lang="en-US" sz="2500" b="1" dirty="0" smtClean="0"/>
              <a:t> tick 2001:</a:t>
            </a:r>
            <a:r>
              <a:rPr lang="en-US" sz="2200" b="1" dirty="0" smtClean="0"/>
              <a:t> </a:t>
            </a:r>
            <a:r>
              <a:rPr lang="en-US" sz="2200" dirty="0" smtClean="0">
                <a:hlinkClick r:id="rId18"/>
              </a:rPr>
              <a:t>http://www.ncbi.nlm.nih.gov/pubmed/12653133</a:t>
            </a:r>
            <a:r>
              <a:rPr lang="en-US" sz="2200" dirty="0" smtClean="0"/>
              <a:t/>
            </a:r>
            <a:br>
              <a:rPr lang="en-US" sz="2200" dirty="0" smtClean="0"/>
            </a:br>
            <a:r>
              <a:rPr lang="en-US" sz="2200" dirty="0" smtClean="0"/>
              <a:t>”Infected ticks are </a:t>
            </a:r>
            <a:r>
              <a:rPr lang="en-US" sz="2200" b="1" dirty="0" smtClean="0"/>
              <a:t>POSITIVE</a:t>
            </a:r>
            <a:r>
              <a:rPr lang="en-US" sz="2200" dirty="0" smtClean="0"/>
              <a:t> </a:t>
            </a:r>
            <a:r>
              <a:rPr lang="en-US" sz="2200" b="1" u="sng" dirty="0" smtClean="0">
                <a:solidFill>
                  <a:srgbClr val="FF0000"/>
                </a:solidFill>
              </a:rPr>
              <a:t>for Borrelia spp. by DFA test</a:t>
            </a:r>
            <a:r>
              <a:rPr lang="en-US" sz="2200" dirty="0" smtClean="0"/>
              <a:t>  </a:t>
            </a:r>
            <a:br>
              <a:rPr lang="en-US" sz="2200" dirty="0" smtClean="0"/>
            </a:br>
            <a:r>
              <a:rPr lang="en-US" sz="2200" b="1" dirty="0" smtClean="0"/>
              <a:t>NEGATIVE</a:t>
            </a:r>
            <a:r>
              <a:rPr lang="en-US" sz="2200" dirty="0" smtClean="0"/>
              <a:t> for </a:t>
            </a:r>
            <a:r>
              <a:rPr lang="en-US" sz="2200" b="1" dirty="0" smtClean="0">
                <a:solidFill>
                  <a:srgbClr val="FF0000"/>
                </a:solidFill>
              </a:rPr>
              <a:t>Borrelia burgdorferi by polymerase chain reaction (PCR) using species-specific primers for </a:t>
            </a:r>
            <a:r>
              <a:rPr lang="en-US" sz="2200" b="1" u="sng" dirty="0" smtClean="0">
                <a:solidFill>
                  <a:srgbClr val="FF0000"/>
                </a:solidFill>
              </a:rPr>
              <a:t>16S </a:t>
            </a:r>
            <a:r>
              <a:rPr lang="en-US" sz="2200" b="1" u="sng" dirty="0" err="1" smtClean="0">
                <a:solidFill>
                  <a:srgbClr val="FF0000"/>
                </a:solidFill>
              </a:rPr>
              <a:t>rDNA</a:t>
            </a:r>
            <a:r>
              <a:rPr lang="en-US" sz="2200" b="1" dirty="0" smtClean="0">
                <a:solidFill>
                  <a:srgbClr val="FF0000"/>
                </a:solidFill>
              </a:rPr>
              <a:t>, </a:t>
            </a:r>
            <a:r>
              <a:rPr lang="en-US" sz="2200" b="1" u="sng" dirty="0" smtClean="0">
                <a:solidFill>
                  <a:srgbClr val="FF0000"/>
                </a:solidFill>
              </a:rPr>
              <a:t>outer surface protein A</a:t>
            </a:r>
            <a:r>
              <a:rPr lang="en-US" sz="2200" b="1" dirty="0" smtClean="0">
                <a:solidFill>
                  <a:srgbClr val="FF0000"/>
                </a:solidFill>
              </a:rPr>
              <a:t>, </a:t>
            </a:r>
            <a:r>
              <a:rPr lang="en-US" sz="2200" b="1" u="sng" dirty="0" smtClean="0">
                <a:solidFill>
                  <a:srgbClr val="FF0000"/>
                </a:solidFill>
              </a:rPr>
              <a:t>outer surface protein C</a:t>
            </a:r>
            <a:r>
              <a:rPr lang="en-US" sz="2200" b="1" dirty="0" smtClean="0">
                <a:solidFill>
                  <a:srgbClr val="FF0000"/>
                </a:solidFill>
              </a:rPr>
              <a:t>, and </a:t>
            </a:r>
            <a:r>
              <a:rPr lang="en-US" sz="2200" b="1" u="sng" dirty="0" smtClean="0">
                <a:solidFill>
                  <a:srgbClr val="FF0000"/>
                </a:solidFill>
              </a:rPr>
              <a:t>flagellin genes</a:t>
            </a:r>
            <a:r>
              <a:rPr lang="en-US" sz="2200" b="1" dirty="0" smtClean="0">
                <a:solidFill>
                  <a:srgbClr val="FF0000"/>
                </a:solidFill>
              </a:rPr>
              <a:t>.”!</a:t>
            </a:r>
            <a:br>
              <a:rPr lang="en-US" sz="2200" b="1" dirty="0" smtClean="0">
                <a:solidFill>
                  <a:srgbClr val="FF0000"/>
                </a:solidFill>
              </a:rPr>
            </a:br>
            <a:endParaRPr lang="en-US" sz="2200" b="1" dirty="0" smtClean="0">
              <a:solidFill>
                <a:srgbClr val="FF0000"/>
              </a:solidFill>
            </a:endParaRPr>
          </a:p>
          <a:p>
            <a:pPr marL="514350" indent="-514350">
              <a:buFont typeface="+mj-lt"/>
              <a:buAutoNum type="arabicPeriod"/>
            </a:pPr>
            <a:endParaRPr lang="en-US" dirty="0"/>
          </a:p>
        </p:txBody>
      </p:sp>
    </p:spTree>
    <p:extLst>
      <p:ext uri="{BB962C8B-B14F-4D97-AF65-F5344CB8AC3E}">
        <p14:creationId xmlns:p14="http://schemas.microsoft.com/office/powerpoint/2010/main" val="3247999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5244"/>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3"/>
          <p:cNvSpPr>
            <a:spLocks noGrp="1"/>
          </p:cNvSpPr>
          <p:nvPr>
            <p:ph type="title"/>
          </p:nvPr>
        </p:nvSpPr>
        <p:spPr>
          <a:xfrm>
            <a:off x="395536" y="188640"/>
            <a:ext cx="6840760" cy="990600"/>
          </a:xfrm>
        </p:spPr>
        <p:txBody>
          <a:bodyPr>
            <a:normAutofit/>
          </a:bodyPr>
          <a:lstStyle/>
          <a:p>
            <a:r>
              <a:rPr lang="da-DK" dirty="0" err="1" smtClean="0"/>
              <a:t>Hippokrates</a:t>
            </a:r>
            <a:r>
              <a:rPr lang="da-DK" dirty="0" smtClean="0"/>
              <a:t> - ca. 2400 </a:t>
            </a:r>
            <a:r>
              <a:rPr lang="da-DK" dirty="0" err="1" smtClean="0"/>
              <a:t>years</a:t>
            </a:r>
            <a:r>
              <a:rPr lang="da-DK" dirty="0" smtClean="0"/>
              <a:t> </a:t>
            </a:r>
            <a:r>
              <a:rPr lang="da-DK" dirty="0" err="1" smtClean="0"/>
              <a:t>ago</a:t>
            </a:r>
            <a:r>
              <a:rPr lang="da-DK" dirty="0" smtClean="0"/>
              <a:t/>
            </a:r>
            <a:br>
              <a:rPr lang="da-DK" dirty="0" smtClean="0"/>
            </a:br>
            <a:r>
              <a:rPr lang="da-DK" sz="1800" dirty="0" smtClean="0"/>
              <a:t>On </a:t>
            </a:r>
            <a:r>
              <a:rPr lang="da-DK" sz="1800" dirty="0" err="1" smtClean="0"/>
              <a:t>Weekly</a:t>
            </a:r>
            <a:r>
              <a:rPr lang="da-DK" sz="1800" dirty="0" smtClean="0"/>
              <a:t>, </a:t>
            </a:r>
            <a:r>
              <a:rPr lang="da-DK" sz="1800" dirty="0" err="1" smtClean="0"/>
              <a:t>Monthly</a:t>
            </a:r>
            <a:r>
              <a:rPr lang="da-DK" sz="1800" dirty="0" smtClean="0"/>
              <a:t> and </a:t>
            </a:r>
            <a:r>
              <a:rPr lang="da-DK" sz="1800" dirty="0" err="1" smtClean="0"/>
              <a:t>Quarterly</a:t>
            </a:r>
            <a:r>
              <a:rPr lang="da-DK" sz="1800" dirty="0" smtClean="0"/>
              <a:t> </a:t>
            </a:r>
            <a:r>
              <a:rPr lang="da-DK" sz="1800" dirty="0" err="1" smtClean="0"/>
              <a:t>cycles</a:t>
            </a:r>
            <a:r>
              <a:rPr lang="da-DK" sz="1800" dirty="0" smtClean="0"/>
              <a:t> …</a:t>
            </a:r>
            <a:endParaRPr lang="en-US" sz="1800" dirty="0"/>
          </a:p>
        </p:txBody>
      </p:sp>
      <p:sp>
        <p:nvSpPr>
          <p:cNvPr id="5" name="Pladsholder til indhold 4"/>
          <p:cNvSpPr>
            <a:spLocks noGrp="1"/>
          </p:cNvSpPr>
          <p:nvPr>
            <p:ph sz="quarter" idx="1"/>
          </p:nvPr>
        </p:nvSpPr>
        <p:spPr>
          <a:xfrm>
            <a:off x="457200" y="1219200"/>
            <a:ext cx="8229600" cy="5378152"/>
          </a:xfrm>
        </p:spPr>
        <p:txBody>
          <a:bodyPr>
            <a:normAutofit fontScale="40000" lnSpcReduction="20000"/>
          </a:bodyPr>
          <a:lstStyle/>
          <a:p>
            <a:pPr marL="0" indent="0">
              <a:buNone/>
            </a:pPr>
            <a:r>
              <a:rPr lang="en-US" dirty="0"/>
              <a:t/>
            </a:r>
            <a:br>
              <a:rPr lang="en-US" dirty="0"/>
            </a:br>
            <a:r>
              <a:rPr lang="en-US" dirty="0" smtClean="0"/>
              <a:t>source: </a:t>
            </a:r>
            <a:r>
              <a:rPr lang="en-US" dirty="0" smtClean="0">
                <a:hlinkClick r:id="rId4"/>
              </a:rPr>
              <a:t>http</a:t>
            </a:r>
            <a:r>
              <a:rPr lang="en-US" dirty="0">
                <a:hlinkClick r:id="rId4"/>
              </a:rPr>
              <a:t>://</a:t>
            </a:r>
            <a:r>
              <a:rPr lang="en-US" dirty="0" smtClean="0">
                <a:hlinkClick r:id="rId4"/>
              </a:rPr>
              <a:t>www.greekmedicine.net/pathology/Disease_Progression_and_Critical_Days.html</a:t>
            </a:r>
            <a:r>
              <a:rPr lang="en-US" dirty="0" smtClean="0"/>
              <a:t/>
            </a:r>
            <a:br>
              <a:rPr lang="en-US" dirty="0" smtClean="0"/>
            </a:br>
            <a:r>
              <a:rPr lang="en-US" dirty="0"/>
              <a:t/>
            </a:r>
            <a:br>
              <a:rPr lang="en-US" dirty="0"/>
            </a:br>
            <a:r>
              <a:rPr lang="en-US" dirty="0"/>
              <a:t>"The astrological conception or schema of </a:t>
            </a:r>
            <a:r>
              <a:rPr lang="en-US" b="1" dirty="0">
                <a:solidFill>
                  <a:srgbClr val="FF0000"/>
                </a:solidFill>
              </a:rPr>
              <a:t>critical days</a:t>
            </a:r>
            <a:r>
              <a:rPr lang="en-US" dirty="0"/>
              <a:t> is patterned after the </a:t>
            </a:r>
            <a:r>
              <a:rPr lang="en-US" b="1" dirty="0">
                <a:solidFill>
                  <a:srgbClr val="FF0000"/>
                </a:solidFill>
              </a:rPr>
              <a:t>weekly quarters, or phases, of the monthly lunar cycle</a:t>
            </a:r>
            <a:r>
              <a:rPr lang="en-US" dirty="0"/>
              <a:t>: </a:t>
            </a:r>
            <a:r>
              <a:rPr lang="en-US" dirty="0" smtClean="0"/>
              <a:t/>
            </a:r>
            <a:br>
              <a:rPr lang="en-US" dirty="0" smtClean="0"/>
            </a:br>
            <a:r>
              <a:rPr lang="en-US" dirty="0"/>
              <a:t/>
            </a:r>
            <a:br>
              <a:rPr lang="en-US" dirty="0"/>
            </a:br>
            <a:r>
              <a:rPr lang="en-US" dirty="0" smtClean="0"/>
              <a:t>The </a:t>
            </a:r>
            <a:r>
              <a:rPr lang="en-US" dirty="0"/>
              <a:t>first </a:t>
            </a:r>
            <a:r>
              <a:rPr lang="en-US" b="1" u="sng" dirty="0"/>
              <a:t>critical day</a:t>
            </a:r>
            <a:r>
              <a:rPr lang="en-US" b="1" dirty="0"/>
              <a:t> </a:t>
            </a:r>
            <a:r>
              <a:rPr lang="en-US" dirty="0"/>
              <a:t>is the </a:t>
            </a:r>
            <a:r>
              <a:rPr lang="en-US" u="sng" dirty="0"/>
              <a:t>day of onset</a:t>
            </a:r>
            <a:r>
              <a:rPr lang="en-US" dirty="0"/>
              <a:t>, which often falls on a lunar quarter, but not always.  </a:t>
            </a:r>
            <a:r>
              <a:rPr lang="en-US" dirty="0" smtClean="0"/>
              <a:t/>
            </a:r>
            <a:br>
              <a:rPr lang="en-US" dirty="0" smtClean="0"/>
            </a:br>
            <a:r>
              <a:rPr lang="en-US" b="1" dirty="0" smtClean="0">
                <a:solidFill>
                  <a:srgbClr val="FF0000"/>
                </a:solidFill>
              </a:rPr>
              <a:t>Subsequent </a:t>
            </a:r>
            <a:r>
              <a:rPr lang="en-US" b="1" dirty="0">
                <a:solidFill>
                  <a:srgbClr val="FF0000"/>
                </a:solidFill>
              </a:rPr>
              <a:t>critical </a:t>
            </a:r>
            <a:r>
              <a:rPr lang="en-US" b="1" dirty="0" smtClean="0">
                <a:solidFill>
                  <a:srgbClr val="FF0000"/>
                </a:solidFill>
              </a:rPr>
              <a:t>days </a:t>
            </a:r>
            <a:r>
              <a:rPr lang="en-US" b="1" dirty="0">
                <a:solidFill>
                  <a:srgbClr val="FF0000"/>
                </a:solidFill>
              </a:rPr>
              <a:t>in the course of the illness fall at </a:t>
            </a:r>
            <a:r>
              <a:rPr lang="en-US" b="1" u="sng" dirty="0">
                <a:solidFill>
                  <a:srgbClr val="FF0000"/>
                </a:solidFill>
              </a:rPr>
              <a:t>weekly intervals</a:t>
            </a:r>
            <a:r>
              <a:rPr lang="en-US" b="1" dirty="0">
                <a:solidFill>
                  <a:srgbClr val="FF0000"/>
                </a:solidFill>
              </a:rPr>
              <a:t> thereafter.</a:t>
            </a:r>
            <a:r>
              <a:rPr lang="en-US" dirty="0"/>
              <a:t>  If the illness had its onset on a Monday, for example, that initial Monday would be the first critical day, with the following Monday being the next critical day.  </a:t>
            </a:r>
            <a:r>
              <a:rPr lang="en-US" dirty="0" smtClean="0"/>
              <a:t/>
            </a:r>
            <a:br>
              <a:rPr lang="en-US" dirty="0" smtClean="0"/>
            </a:br>
            <a:r>
              <a:rPr lang="en-US" u="sng" dirty="0" smtClean="0"/>
              <a:t>There </a:t>
            </a:r>
            <a:r>
              <a:rPr lang="en-US" u="sng" dirty="0"/>
              <a:t>can be up to four critical days in the progression of an acute illness, after which Greek Medicine classifies the disease as </a:t>
            </a:r>
            <a:r>
              <a:rPr lang="en-US" b="1" u="sng" dirty="0"/>
              <a:t>chronic</a:t>
            </a:r>
            <a:r>
              <a:rPr lang="en-US" dirty="0"/>
              <a:t>.  </a:t>
            </a:r>
            <a:br>
              <a:rPr lang="en-US" dirty="0"/>
            </a:br>
            <a:r>
              <a:rPr lang="en-US" b="1" dirty="0" smtClean="0"/>
              <a:t>On </a:t>
            </a:r>
            <a:r>
              <a:rPr lang="en-US" b="1" dirty="0"/>
              <a:t>critical days, the illness makes its most decisive and important turns, or developments</a:t>
            </a:r>
            <a:r>
              <a:rPr lang="en-US" dirty="0"/>
              <a:t>.  </a:t>
            </a:r>
            <a:r>
              <a:rPr lang="en-US" dirty="0" smtClean="0"/>
              <a:t/>
            </a:r>
            <a:br>
              <a:rPr lang="en-US" dirty="0" smtClean="0"/>
            </a:br>
            <a:r>
              <a:rPr lang="en-US" dirty="0" smtClean="0"/>
              <a:t>On </a:t>
            </a:r>
            <a:r>
              <a:rPr lang="en-US" dirty="0"/>
              <a:t>the first critical day, the day of onset, the illness makes its initial appearance, presenting with its most salient or cardinal signs and symptoms. </a:t>
            </a:r>
            <a:r>
              <a:rPr lang="en-US" dirty="0" smtClean="0"/>
              <a:t>Subsequent </a:t>
            </a:r>
            <a:r>
              <a:rPr lang="en-US" dirty="0"/>
              <a:t>critical days can mark decisive turns for the better, or even remissions; or, they can mark decisive turns for the worse</a:t>
            </a:r>
            <a:r>
              <a:rPr lang="en-US" dirty="0" smtClean="0"/>
              <a:t>.</a:t>
            </a:r>
          </a:p>
          <a:p>
            <a:pPr marL="0" indent="0">
              <a:buNone/>
            </a:pPr>
            <a:r>
              <a:rPr lang="en-US" dirty="0" smtClean="0"/>
              <a:t>The </a:t>
            </a:r>
            <a:r>
              <a:rPr lang="en-US" dirty="0"/>
              <a:t>first </a:t>
            </a:r>
            <a:r>
              <a:rPr lang="en-US" b="1" u="sng" dirty="0"/>
              <a:t>judicial day</a:t>
            </a:r>
            <a:r>
              <a:rPr lang="en-US" dirty="0"/>
              <a:t> comes on </a:t>
            </a:r>
            <a:r>
              <a:rPr lang="en-US" u="sng" dirty="0"/>
              <a:t>Day 3 of the illness</a:t>
            </a:r>
            <a:r>
              <a:rPr lang="en-US" dirty="0"/>
              <a:t>, exactly two days after the first critical day, or day of onset.  The full nature and scope of the illness unfolds completely, enabling the physician to judge fully its implications for the life and health of the patient.</a:t>
            </a:r>
            <a:br>
              <a:rPr lang="en-US" dirty="0"/>
            </a:br>
            <a:r>
              <a:rPr lang="en-US" dirty="0" smtClean="0"/>
              <a:t>Subsequent </a:t>
            </a:r>
            <a:r>
              <a:rPr lang="en-US" dirty="0"/>
              <a:t>judicial days follow at </a:t>
            </a:r>
            <a:r>
              <a:rPr lang="en-US" b="1" u="sng" dirty="0"/>
              <a:t>weekly intervals</a:t>
            </a:r>
            <a:r>
              <a:rPr lang="en-US" dirty="0"/>
              <a:t> thereafter, always two days after a critical day, </a:t>
            </a:r>
            <a:r>
              <a:rPr lang="en-US" u="sng" dirty="0"/>
              <a:t>for the entire course of the acute illness</a:t>
            </a:r>
            <a:r>
              <a:rPr lang="en-US" dirty="0"/>
              <a:t>. </a:t>
            </a:r>
            <a:r>
              <a:rPr lang="en-US" dirty="0" smtClean="0"/>
              <a:t/>
            </a:r>
            <a:br>
              <a:rPr lang="en-US" dirty="0" smtClean="0"/>
            </a:br>
            <a:r>
              <a:rPr lang="en-US" dirty="0" smtClean="0"/>
              <a:t>On </a:t>
            </a:r>
            <a:r>
              <a:rPr lang="en-US" dirty="0"/>
              <a:t>these days, the physician can judge more fully the exact nature of the critical development that happened on the preceding critical </a:t>
            </a:r>
            <a:r>
              <a:rPr lang="en-US" dirty="0" smtClean="0"/>
              <a:t>day.</a:t>
            </a:r>
          </a:p>
          <a:p>
            <a:pPr marL="0" indent="0">
              <a:buNone/>
            </a:pPr>
            <a:r>
              <a:rPr lang="en-US" dirty="0" smtClean="0"/>
              <a:t>The </a:t>
            </a:r>
            <a:r>
              <a:rPr lang="en-US" dirty="0"/>
              <a:t>first </a:t>
            </a:r>
            <a:r>
              <a:rPr lang="en-US" b="1" u="sng" dirty="0"/>
              <a:t>intercedental day</a:t>
            </a:r>
            <a:r>
              <a:rPr lang="en-US" dirty="0"/>
              <a:t> comes on </a:t>
            </a:r>
            <a:r>
              <a:rPr lang="en-US" u="sng" dirty="0"/>
              <a:t>Day 5 of the illness</a:t>
            </a:r>
            <a:r>
              <a:rPr lang="en-US" dirty="0"/>
              <a:t>, exactly four days after the first critical day, or day of onset.  It presages what will happen on the following critical day.  If things are going well on an intercedental day, even if it be the first one, chances are that the following critical day will mark a decisive turn for the better, or even a remission of the illness.  </a:t>
            </a:r>
            <a:r>
              <a:rPr lang="en-US" dirty="0" smtClean="0"/>
              <a:t/>
            </a:r>
            <a:br>
              <a:rPr lang="en-US" dirty="0" smtClean="0"/>
            </a:br>
            <a:r>
              <a:rPr lang="en-US" dirty="0" smtClean="0"/>
              <a:t>Conversely</a:t>
            </a:r>
            <a:r>
              <a:rPr lang="en-US" dirty="0"/>
              <a:t>, if things are going badly on an intercedental day, the following critical day does not bode well, and may mark a turn for the worse</a:t>
            </a:r>
            <a:r>
              <a:rPr lang="en-US" dirty="0" smtClean="0"/>
              <a:t>.</a:t>
            </a:r>
          </a:p>
          <a:p>
            <a:pPr marL="0" indent="0">
              <a:buNone/>
            </a:pPr>
            <a:r>
              <a:rPr lang="en-US" b="1" dirty="0" smtClean="0">
                <a:solidFill>
                  <a:srgbClr val="FF0000"/>
                </a:solidFill>
              </a:rPr>
              <a:t>In </a:t>
            </a:r>
            <a:r>
              <a:rPr lang="en-US" b="1" dirty="0">
                <a:solidFill>
                  <a:srgbClr val="FF0000"/>
                </a:solidFill>
              </a:rPr>
              <a:t>all illnesses, the astute physician takes careful note of the beginning, or day of onset, which is the most critical in determining the nature, course and duration of the disease</a:t>
            </a:r>
            <a:r>
              <a:rPr lang="en-US" dirty="0"/>
              <a:t>.  </a:t>
            </a:r>
            <a:endParaRPr lang="en-US" dirty="0" smtClean="0"/>
          </a:p>
          <a:p>
            <a:pPr marL="0" indent="0">
              <a:buNone/>
            </a:pPr>
            <a:r>
              <a:rPr lang="en-US" dirty="0" smtClean="0"/>
              <a:t>Since </a:t>
            </a:r>
            <a:r>
              <a:rPr lang="en-US" dirty="0"/>
              <a:t>subsequent critical days follow at one week intervals after the first, the Moon will always be in a sign of the same Modality as She was in at the day of onset, or the first critical day</a:t>
            </a:r>
            <a:r>
              <a:rPr lang="en-US" dirty="0" smtClean="0"/>
              <a:t>. If </a:t>
            </a:r>
            <a:r>
              <a:rPr lang="en-US" dirty="0"/>
              <a:t>the Moon is in a </a:t>
            </a:r>
            <a:r>
              <a:rPr lang="en-US" b="1" dirty="0"/>
              <a:t>Cardinal sign </a:t>
            </a:r>
            <a:r>
              <a:rPr lang="en-US" dirty="0"/>
              <a:t>(Aries, Cancer, Libra, Capricorn) on the day of onset, the </a:t>
            </a:r>
            <a:r>
              <a:rPr lang="en-US" u="sng" dirty="0"/>
              <a:t>illness will most likely be acute, decisive and short term</a:t>
            </a:r>
            <a:r>
              <a:rPr lang="en-US" dirty="0" smtClean="0"/>
              <a:t>. If </a:t>
            </a:r>
            <a:r>
              <a:rPr lang="en-US" dirty="0"/>
              <a:t>the Moon is in a </a:t>
            </a:r>
            <a:r>
              <a:rPr lang="en-US" b="1" dirty="0"/>
              <a:t>Fixed sign </a:t>
            </a:r>
            <a:r>
              <a:rPr lang="en-US" dirty="0"/>
              <a:t>(Taurus, Leo, Scorpio, Aquarius) on the day of onset, the </a:t>
            </a:r>
            <a:r>
              <a:rPr lang="en-US" u="sng" dirty="0"/>
              <a:t>illness will most likely be recalcitrant and entrenched, often going on to become </a:t>
            </a:r>
            <a:r>
              <a:rPr lang="en-US" u="sng" dirty="0" smtClean="0"/>
              <a:t>chronic</a:t>
            </a:r>
            <a:r>
              <a:rPr lang="en-US" dirty="0" smtClean="0"/>
              <a:t>. If </a:t>
            </a:r>
            <a:r>
              <a:rPr lang="en-US" dirty="0"/>
              <a:t>the Moon is in a </a:t>
            </a:r>
            <a:r>
              <a:rPr lang="en-US" b="1" dirty="0"/>
              <a:t>Mutable sign </a:t>
            </a:r>
            <a:r>
              <a:rPr lang="en-US" dirty="0"/>
              <a:t>(Gemini, Virgo, Sagittarius, Pisces) on the day of onset, the </a:t>
            </a:r>
            <a:r>
              <a:rPr lang="en-US" u="sng" dirty="0"/>
              <a:t>illness will tend to develop into something intermittent or recurring, that comes and goes.</a:t>
            </a:r>
            <a:r>
              <a:rPr lang="en-US" dirty="0"/>
              <a:t>  Conditions of environmental or allergic sensitivity are also favored.  </a:t>
            </a:r>
            <a:br>
              <a:rPr lang="en-US" dirty="0"/>
            </a:br>
            <a:r>
              <a:rPr lang="en-US" dirty="0" smtClean="0"/>
              <a:t/>
            </a:r>
            <a:br>
              <a:rPr lang="en-US" dirty="0" smtClean="0"/>
            </a:br>
            <a:r>
              <a:rPr lang="en-US" dirty="0" smtClean="0"/>
              <a:t>Greek </a:t>
            </a:r>
            <a:r>
              <a:rPr lang="en-US" dirty="0"/>
              <a:t>Medicine defines acute illnesses as those whose duration is a lunar month (four weeks) or less.  Illnesses lasting longer than a month are defined as chronic.  Chronic illnesses are under the dominion of the Sun and His annual solar cycle, with </a:t>
            </a:r>
            <a:r>
              <a:rPr lang="en-US" b="1" dirty="0">
                <a:solidFill>
                  <a:srgbClr val="FF0000"/>
                </a:solidFill>
              </a:rPr>
              <a:t>the critical periods occurring at three month seasonal intervals after the day of onset</a:t>
            </a:r>
            <a:r>
              <a:rPr lang="en-US" dirty="0" smtClean="0"/>
              <a:t>."</a:t>
            </a:r>
            <a:endParaRPr lang="en-US" dirty="0" smtClean="0"/>
          </a:p>
          <a:p>
            <a:pPr marL="0" indent="0">
              <a:buNone/>
            </a:pPr>
            <a:r>
              <a:rPr lang="en-US" sz="3000" b="1" dirty="0" smtClean="0"/>
              <a:t>THIS </a:t>
            </a:r>
            <a:r>
              <a:rPr lang="en-US" sz="3000" b="1" dirty="0"/>
              <a:t>ANCIENT DESCRIPTION OF CYCLICAL DISEASE </a:t>
            </a:r>
            <a:r>
              <a:rPr lang="en-US" sz="3000" b="1" dirty="0" smtClean="0"/>
              <a:t>ACTIVITY </a:t>
            </a:r>
            <a:br>
              <a:rPr lang="en-US" sz="3000" b="1" dirty="0" smtClean="0"/>
            </a:br>
            <a:r>
              <a:rPr lang="en-US" sz="3000" b="1" dirty="0" smtClean="0"/>
              <a:t>ACTUALLY FIT </a:t>
            </a:r>
            <a:r>
              <a:rPr lang="en-US" sz="3000" b="1" dirty="0"/>
              <a:t>THE PATTERN OF RELAPSING BORRELIA INFECTION </a:t>
            </a:r>
            <a:r>
              <a:rPr lang="en-US" sz="3000" b="1" dirty="0" smtClean="0"/>
              <a:t>WELL</a:t>
            </a:r>
            <a:r>
              <a:rPr lang="en-US" sz="3000" b="1" dirty="0"/>
              <a:t>!  </a:t>
            </a:r>
            <a:r>
              <a:rPr lang="en-US" sz="3000" dirty="0"/>
              <a:t> </a:t>
            </a:r>
            <a:r>
              <a:rPr lang="en-US" sz="3000" dirty="0" smtClean="0"/>
              <a:t/>
            </a:r>
            <a:br>
              <a:rPr lang="en-US" sz="3000" dirty="0" smtClean="0"/>
            </a:br>
            <a:r>
              <a:rPr lang="en-US" sz="3000" dirty="0" smtClean="0"/>
              <a:t/>
            </a:r>
            <a:br>
              <a:rPr lang="en-US" sz="3000" dirty="0" smtClean="0"/>
            </a:br>
            <a:r>
              <a:rPr lang="en-US" sz="3000" dirty="0" smtClean="0"/>
              <a:t>FUNNY</a:t>
            </a:r>
            <a:r>
              <a:rPr lang="en-US" sz="3000" dirty="0" smtClean="0"/>
              <a:t>! - </a:t>
            </a:r>
            <a:r>
              <a:rPr lang="en-US" sz="2800" b="1" dirty="0" smtClean="0"/>
              <a:t>I notice similar patterns</a:t>
            </a:r>
            <a:r>
              <a:rPr lang="en-US" sz="2800" dirty="0" smtClean="0"/>
              <a:t>, when </a:t>
            </a:r>
            <a:r>
              <a:rPr lang="en-US" sz="2800" b="1" dirty="0" smtClean="0">
                <a:hlinkClick r:id="rId5"/>
              </a:rPr>
              <a:t>I ask patients to keep a detailed symptom log with automatic curve drawing</a:t>
            </a:r>
            <a:r>
              <a:rPr lang="en-US" sz="2800" dirty="0" smtClean="0"/>
              <a:t> …</a:t>
            </a:r>
            <a:br>
              <a:rPr lang="en-US" sz="2800" dirty="0" smtClean="0"/>
            </a:br>
            <a:r>
              <a:rPr lang="en-US" sz="2500" dirty="0" smtClean="0"/>
              <a:t>- though I have not put infectious cycles into a context with the lunar cycle, nor with the movements of the Moon into Astrological signs ;)</a:t>
            </a:r>
            <a:r>
              <a:rPr lang="da-DK" sz="2500" dirty="0" smtClean="0"/>
              <a:t> </a:t>
            </a:r>
            <a:endParaRPr lang="da-DK" sz="2800" dirty="0"/>
          </a:p>
        </p:txBody>
      </p:sp>
    </p:spTree>
    <p:extLst>
      <p:ext uri="{BB962C8B-B14F-4D97-AF65-F5344CB8AC3E}">
        <p14:creationId xmlns:p14="http://schemas.microsoft.com/office/powerpoint/2010/main" val="2031109923"/>
      </p:ext>
    </p:extLst>
  </p:cSld>
  <p:clrMapOvr>
    <a:masterClrMapping/>
  </p:clrMapOvr>
  <mc:AlternateContent xmlns:mc="http://schemas.openxmlformats.org/markup-compatibility/2006" xmlns:p14="http://schemas.microsoft.com/office/powerpoint/2010/main">
    <mc:Choice Requires="p14">
      <p:transition spd="slow" p14:dur="2000" advTm="40683"/>
    </mc:Choice>
    <mc:Fallback xmlns="">
      <p:transition spd="slow" advTm="40683"/>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Borrelia – Lyme (Bbsl)</a:t>
            </a:r>
            <a:br>
              <a:rPr lang="en-US" dirty="0" smtClean="0"/>
            </a:br>
            <a:r>
              <a:rPr lang="en-US" dirty="0" smtClean="0"/>
              <a:t>2010 </a:t>
            </a:r>
            <a:r>
              <a:rPr lang="en-US" b="1" dirty="0" smtClean="0"/>
              <a:t>Sweden</a:t>
            </a:r>
            <a:endParaRPr lang="en-US" b="1" dirty="0"/>
          </a:p>
        </p:txBody>
      </p:sp>
      <p:pic>
        <p:nvPicPr>
          <p:cNvPr id="2050" name="Picture 2" descr="An external file that holds a picture, illustration, etc.&#10;Object name is zjm9990902280002.jpg Object name is zjm999090228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15275"/>
            <a:ext cx="3672408" cy="6624736"/>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2"/>
          <p:cNvSpPr txBox="1"/>
          <p:nvPr/>
        </p:nvSpPr>
        <p:spPr>
          <a:xfrm>
            <a:off x="467544" y="1556792"/>
            <a:ext cx="4536504" cy="1446550"/>
          </a:xfrm>
          <a:prstGeom prst="rect">
            <a:avLst/>
          </a:prstGeom>
          <a:noFill/>
        </p:spPr>
        <p:txBody>
          <a:bodyPr wrap="square" rtlCol="0">
            <a:spAutoFit/>
          </a:bodyPr>
          <a:lstStyle/>
          <a:p>
            <a:r>
              <a:rPr lang="en-US" sz="2000" b="1" dirty="0" smtClean="0">
                <a:solidFill>
                  <a:prstClr val="black"/>
                </a:solidFill>
              </a:rPr>
              <a:t>2010 Prevalence </a:t>
            </a:r>
            <a:r>
              <a:rPr lang="en-US" sz="2000" b="1" dirty="0" smtClean="0">
                <a:solidFill>
                  <a:prstClr val="black"/>
                </a:solidFill>
              </a:rPr>
              <a:t>and diversity of Borrelia species in ticks that have bitten humans in Sweden.</a:t>
            </a:r>
          </a:p>
          <a:p>
            <a:r>
              <a:rPr lang="en-US" sz="1400" dirty="0" smtClean="0">
                <a:solidFill>
                  <a:prstClr val="black"/>
                </a:solidFill>
              </a:rPr>
              <a:t>Wilhelmsson et al. </a:t>
            </a:r>
            <a:br>
              <a:rPr lang="en-US" sz="1400" dirty="0" smtClean="0">
                <a:solidFill>
                  <a:prstClr val="black"/>
                </a:solidFill>
              </a:rPr>
            </a:br>
            <a:r>
              <a:rPr lang="en-US" sz="1400" dirty="0" smtClean="0">
                <a:solidFill>
                  <a:prstClr val="black"/>
                </a:solidFill>
              </a:rPr>
              <a:t>J </a:t>
            </a:r>
            <a:r>
              <a:rPr lang="en-US" sz="1400" dirty="0" smtClean="0">
                <a:solidFill>
                  <a:prstClr val="black"/>
                </a:solidFill>
              </a:rPr>
              <a:t>Clin Microbiol. </a:t>
            </a:r>
            <a:r>
              <a:rPr lang="en-US" sz="1400" b="1" dirty="0" smtClean="0">
                <a:solidFill>
                  <a:prstClr val="black"/>
                </a:solidFill>
              </a:rPr>
              <a:t>2010</a:t>
            </a:r>
            <a:r>
              <a:rPr lang="en-US" sz="1400" dirty="0" smtClean="0">
                <a:solidFill>
                  <a:prstClr val="black"/>
                </a:solidFill>
              </a:rPr>
              <a:t> Nov;48(11):4169-76. </a:t>
            </a:r>
            <a:r>
              <a:rPr lang="en-US" sz="1400" dirty="0" smtClean="0">
                <a:solidFill>
                  <a:prstClr val="black"/>
                </a:solidFill>
                <a:hlinkClick r:id="rId3"/>
              </a:rPr>
              <a:t>PMC</a:t>
            </a:r>
            <a:endParaRPr lang="en-US" sz="1400"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7" y="3428206"/>
            <a:ext cx="1944216" cy="12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616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1" y="332656"/>
            <a:ext cx="5334048" cy="593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a:bodyPr>
          <a:lstStyle/>
          <a:p>
            <a:r>
              <a:rPr lang="en-US" dirty="0" smtClean="0"/>
              <a:t>Borrelia</a:t>
            </a:r>
            <a:r>
              <a:rPr lang="en-US" baseline="0" dirty="0" smtClean="0"/>
              <a:t> </a:t>
            </a:r>
            <a:r>
              <a:rPr lang="en-US" baseline="0" dirty="0" err="1" smtClean="0"/>
              <a:t>b.s.l</a:t>
            </a:r>
            <a:r>
              <a:rPr lang="en-US" baseline="0" dirty="0" smtClean="0"/>
              <a:t>. </a:t>
            </a:r>
            <a:r>
              <a:rPr lang="en-US" dirty="0" smtClean="0"/>
              <a:t>Europe</a:t>
            </a:r>
            <a:endParaRPr lang="en-US" dirty="0"/>
          </a:p>
        </p:txBody>
      </p:sp>
      <p:sp>
        <p:nvSpPr>
          <p:cNvPr id="3" name="Tekstboks 2"/>
          <p:cNvSpPr txBox="1"/>
          <p:nvPr/>
        </p:nvSpPr>
        <p:spPr>
          <a:xfrm>
            <a:off x="467544" y="1772816"/>
            <a:ext cx="3672408" cy="1762021"/>
          </a:xfrm>
          <a:prstGeom prst="rect">
            <a:avLst/>
          </a:prstGeom>
          <a:noFill/>
        </p:spPr>
        <p:txBody>
          <a:bodyPr wrap="square" rtlCol="0">
            <a:spAutoFit/>
          </a:bodyPr>
          <a:lstStyle/>
          <a:p>
            <a:r>
              <a:rPr lang="da-DK" sz="1400" dirty="0" smtClean="0">
                <a:solidFill>
                  <a:prstClr val="black"/>
                </a:solidFill>
              </a:rPr>
              <a:t>2011</a:t>
            </a:r>
            <a:endParaRPr lang="en-US" sz="1400" dirty="0" smtClean="0">
              <a:solidFill>
                <a:prstClr val="black"/>
              </a:solidFill>
            </a:endParaRPr>
          </a:p>
          <a:p>
            <a:r>
              <a:rPr lang="en-US" sz="1400" b="1" u="sng" dirty="0" smtClean="0">
                <a:solidFill>
                  <a:prstClr val="black"/>
                </a:solidFill>
              </a:rPr>
              <a:t>flaB </a:t>
            </a:r>
            <a:r>
              <a:rPr lang="en-US" sz="1400" b="1" u="sng" dirty="0" smtClean="0">
                <a:solidFill>
                  <a:prstClr val="black"/>
                </a:solidFill>
              </a:rPr>
              <a:t>gene</a:t>
            </a:r>
            <a:r>
              <a:rPr lang="en-US" sz="1400" b="1" dirty="0" smtClean="0">
                <a:solidFill>
                  <a:prstClr val="black"/>
                </a:solidFill>
              </a:rPr>
              <a:t> as a molecular </a:t>
            </a:r>
            <a:r>
              <a:rPr lang="en-US" sz="1400" b="1" dirty="0" smtClean="0">
                <a:solidFill>
                  <a:prstClr val="black"/>
                </a:solidFill>
              </a:rPr>
              <a:t>marker</a:t>
            </a:r>
          </a:p>
          <a:p>
            <a:r>
              <a:rPr lang="en-US" sz="1400" b="1" dirty="0" smtClean="0">
                <a:solidFill>
                  <a:prstClr val="black"/>
                </a:solidFill>
              </a:rPr>
              <a:t>for </a:t>
            </a:r>
            <a:r>
              <a:rPr lang="en-US" sz="1400" b="1" dirty="0" smtClean="0">
                <a:solidFill>
                  <a:prstClr val="black"/>
                </a:solidFill>
              </a:rPr>
              <a:t>distinct identification of Borrelia species in environmental samples </a:t>
            </a:r>
            <a:endParaRPr lang="en-US" sz="1400" b="1" dirty="0" smtClean="0">
              <a:solidFill>
                <a:prstClr val="black"/>
              </a:solidFill>
            </a:endParaRPr>
          </a:p>
          <a:p>
            <a:r>
              <a:rPr lang="en-US" sz="1400" b="1" dirty="0" smtClean="0">
                <a:solidFill>
                  <a:prstClr val="black"/>
                </a:solidFill>
              </a:rPr>
              <a:t>by </a:t>
            </a:r>
            <a:r>
              <a:rPr lang="en-US" sz="1400" b="1" dirty="0" smtClean="0">
                <a:solidFill>
                  <a:prstClr val="black"/>
                </a:solidFill>
              </a:rPr>
              <a:t>the PCR-restriction fragment length polymorphism method.</a:t>
            </a:r>
            <a:br>
              <a:rPr lang="en-US" sz="1400" b="1" dirty="0" smtClean="0">
                <a:solidFill>
                  <a:prstClr val="black"/>
                </a:solidFill>
              </a:rPr>
            </a:br>
            <a:r>
              <a:rPr lang="en-US" sz="1400" dirty="0" smtClean="0">
                <a:solidFill>
                  <a:prstClr val="black"/>
                </a:solidFill>
              </a:rPr>
              <a:t>Wodecka B.</a:t>
            </a:r>
            <a:endParaRPr lang="en-US" sz="1400" b="1" dirty="0" smtClean="0">
              <a:solidFill>
                <a:prstClr val="black"/>
              </a:solidFill>
            </a:endParaRPr>
          </a:p>
          <a:p>
            <a:r>
              <a:rPr lang="en-US" sz="1050" dirty="0" smtClean="0">
                <a:solidFill>
                  <a:prstClr val="black"/>
                </a:solidFill>
              </a:rPr>
              <a:t>Appl Environ Microbiol. 2011 Oct;77(19):7088-92</a:t>
            </a:r>
            <a:r>
              <a:rPr lang="en-US" sz="1050" dirty="0" smtClean="0">
                <a:solidFill>
                  <a:prstClr val="black"/>
                </a:solidFill>
              </a:rPr>
              <a:t>. </a:t>
            </a:r>
            <a:r>
              <a:rPr lang="da-DK" sz="1050" dirty="0" smtClean="0">
                <a:solidFill>
                  <a:prstClr val="black"/>
                </a:solidFill>
                <a:hlinkClick r:id="rId3"/>
              </a:rPr>
              <a:t>PMC</a:t>
            </a:r>
            <a:endParaRPr lang="en-US" sz="1050" dirty="0" smtClean="0">
              <a:solidFill>
                <a:prstClr val="black"/>
              </a:solidFill>
            </a:endParaRPr>
          </a:p>
        </p:txBody>
      </p:sp>
      <p:sp>
        <p:nvSpPr>
          <p:cNvPr id="5" name="Rektangel 4"/>
          <p:cNvSpPr/>
          <p:nvPr/>
        </p:nvSpPr>
        <p:spPr>
          <a:xfrm>
            <a:off x="7668344" y="5467046"/>
            <a:ext cx="1080120" cy="936104"/>
          </a:xfrm>
          <a:prstGeom prst="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3"/>
          <p:cNvSpPr/>
          <p:nvPr/>
        </p:nvSpPr>
        <p:spPr>
          <a:xfrm>
            <a:off x="6516216" y="260648"/>
            <a:ext cx="2232248" cy="1152128"/>
          </a:xfrm>
          <a:prstGeom prst="rect">
            <a:avLst/>
          </a:prstGeom>
          <a:solidFill>
            <a:schemeClr val="accent3">
              <a:lumMod val="7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ktangel 5"/>
          <p:cNvSpPr/>
          <p:nvPr/>
        </p:nvSpPr>
        <p:spPr>
          <a:xfrm>
            <a:off x="7524328" y="5301208"/>
            <a:ext cx="684076" cy="165838"/>
          </a:xfrm>
          <a:prstGeom prst="rect">
            <a:avLst/>
          </a:prstGeom>
          <a:solidFill>
            <a:schemeClr val="accent4">
              <a:lumMod val="7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6"/>
          <p:cNvSpPr/>
          <p:nvPr/>
        </p:nvSpPr>
        <p:spPr>
          <a:xfrm>
            <a:off x="7740352" y="3615698"/>
            <a:ext cx="1080120" cy="360040"/>
          </a:xfrm>
          <a:prstGeom prst="rect">
            <a:avLst/>
          </a:prstGeom>
          <a:solidFill>
            <a:schemeClr val="bg2">
              <a:lumMod val="75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ktangel 7"/>
          <p:cNvSpPr/>
          <p:nvPr/>
        </p:nvSpPr>
        <p:spPr>
          <a:xfrm>
            <a:off x="7668344" y="4581128"/>
            <a:ext cx="936104" cy="144016"/>
          </a:xfrm>
          <a:prstGeom prst="rect">
            <a:avLst/>
          </a:prstGeom>
          <a:solidFill>
            <a:schemeClr val="accent6">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68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6827"/>
            <a:ext cx="849694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boks 3"/>
          <p:cNvSpPr txBox="1"/>
          <p:nvPr/>
        </p:nvSpPr>
        <p:spPr>
          <a:xfrm>
            <a:off x="914400" y="5517232"/>
            <a:ext cx="8050088" cy="615553"/>
          </a:xfrm>
          <a:prstGeom prst="rect">
            <a:avLst/>
          </a:prstGeom>
          <a:noFill/>
        </p:spPr>
        <p:txBody>
          <a:bodyPr wrap="square" rtlCol="0">
            <a:spAutoFit/>
          </a:bodyPr>
          <a:lstStyle/>
          <a:p>
            <a:r>
              <a:rPr lang="en-US" sz="1400" dirty="0" smtClean="0">
                <a:solidFill>
                  <a:prstClr val="black"/>
                </a:solidFill>
              </a:rPr>
              <a:t>2011 </a:t>
            </a:r>
            <a:r>
              <a:rPr lang="en-US" sz="1400" dirty="0" err="1" smtClean="0">
                <a:solidFill>
                  <a:prstClr val="black"/>
                </a:solidFill>
              </a:rPr>
              <a:t>Platonov</a:t>
            </a:r>
            <a:r>
              <a:rPr lang="en-US" sz="1400" dirty="0" smtClean="0">
                <a:solidFill>
                  <a:prstClr val="black"/>
                </a:solidFill>
              </a:rPr>
              <a:t> </a:t>
            </a:r>
            <a:r>
              <a:rPr lang="en-US" sz="1400" dirty="0" smtClean="0">
                <a:solidFill>
                  <a:prstClr val="black"/>
                </a:solidFill>
              </a:rPr>
              <a:t>et al. Humans Infected with Relapsing Fever Spirochete </a:t>
            </a:r>
            <a:r>
              <a:rPr lang="en-US" sz="1400" i="1" dirty="0" smtClean="0">
                <a:solidFill>
                  <a:prstClr val="black"/>
                </a:solidFill>
              </a:rPr>
              <a:t>Borrelia miyamotoi</a:t>
            </a:r>
            <a:r>
              <a:rPr lang="en-US" sz="1400" dirty="0" smtClean="0">
                <a:solidFill>
                  <a:prstClr val="black"/>
                </a:solidFill>
              </a:rPr>
              <a:t>, Russia</a:t>
            </a:r>
            <a:r>
              <a:rPr lang="en-US" sz="1400" dirty="0" smtClean="0">
                <a:solidFill>
                  <a:prstClr val="black"/>
                </a:solidFill>
              </a:rPr>
              <a:t>.</a:t>
            </a:r>
            <a:br>
              <a:rPr lang="en-US" sz="1400" dirty="0" smtClean="0">
                <a:solidFill>
                  <a:prstClr val="black"/>
                </a:solidFill>
              </a:rPr>
            </a:br>
            <a:r>
              <a:rPr lang="en-US" sz="1100" dirty="0" err="1" smtClean="0">
                <a:solidFill>
                  <a:prstClr val="black"/>
                </a:solidFill>
              </a:rPr>
              <a:t>Emerg</a:t>
            </a:r>
            <a:r>
              <a:rPr lang="en-US" sz="1100" dirty="0" smtClean="0">
                <a:solidFill>
                  <a:prstClr val="black"/>
                </a:solidFill>
              </a:rPr>
              <a:t> </a:t>
            </a:r>
            <a:r>
              <a:rPr lang="en-US" sz="1100" dirty="0" smtClean="0">
                <a:solidFill>
                  <a:prstClr val="black"/>
                </a:solidFill>
              </a:rPr>
              <a:t>Infect Dis. 2011 October; 17(10): 1816–1823</a:t>
            </a:r>
            <a:r>
              <a:rPr lang="en-US" sz="1100" dirty="0" smtClean="0">
                <a:solidFill>
                  <a:prstClr val="black"/>
                </a:solidFill>
              </a:rPr>
              <a:t>. </a:t>
            </a:r>
            <a:r>
              <a:rPr lang="en-US" sz="1100" dirty="0" smtClean="0">
                <a:solidFill>
                  <a:prstClr val="black"/>
                </a:solidFill>
                <a:hlinkClick r:id="rId3"/>
              </a:rPr>
              <a:t>PMC</a:t>
            </a:r>
            <a:endParaRPr lang="en-US" sz="1100" dirty="0" smtClean="0">
              <a:solidFill>
                <a:prstClr val="black"/>
              </a:solidFill>
            </a:endParaRPr>
          </a:p>
          <a:p>
            <a:r>
              <a:rPr lang="en-US" sz="900" dirty="0" smtClean="0">
                <a:solidFill>
                  <a:prstClr val="black"/>
                </a:solidFill>
              </a:rPr>
              <a:t>Fig.3 </a:t>
            </a:r>
            <a:r>
              <a:rPr lang="en-US" sz="900" dirty="0" smtClean="0">
                <a:solidFill>
                  <a:prstClr val="black"/>
                </a:solidFill>
              </a:rPr>
              <a:t>Phylogenetic tree of </a:t>
            </a:r>
            <a:r>
              <a:rPr lang="en-US" sz="900" i="1" dirty="0" smtClean="0">
                <a:solidFill>
                  <a:prstClr val="black"/>
                </a:solidFill>
              </a:rPr>
              <a:t>Borrelia</a:t>
            </a:r>
            <a:r>
              <a:rPr lang="en-US" sz="900" dirty="0" smtClean="0">
                <a:solidFill>
                  <a:prstClr val="black"/>
                </a:solidFill>
              </a:rPr>
              <a:t> spp. detected in persons and ticks, based on </a:t>
            </a:r>
            <a:r>
              <a:rPr lang="en-US" sz="900" b="1" dirty="0" smtClean="0">
                <a:solidFill>
                  <a:prstClr val="black"/>
                </a:solidFill>
              </a:rPr>
              <a:t>flagellin gene</a:t>
            </a:r>
            <a:r>
              <a:rPr lang="en-US" sz="900" dirty="0" smtClean="0">
                <a:solidFill>
                  <a:prstClr val="black"/>
                </a:solidFill>
              </a:rPr>
              <a:t> fragment (A) and </a:t>
            </a:r>
            <a:r>
              <a:rPr lang="en-US" sz="900" b="1" dirty="0" smtClean="0">
                <a:solidFill>
                  <a:prstClr val="black"/>
                </a:solidFill>
              </a:rPr>
              <a:t>16S </a:t>
            </a:r>
            <a:r>
              <a:rPr lang="en-US" sz="900" b="1" dirty="0" err="1" smtClean="0">
                <a:solidFill>
                  <a:prstClr val="black"/>
                </a:solidFill>
              </a:rPr>
              <a:t>rRNA</a:t>
            </a:r>
            <a:r>
              <a:rPr lang="en-US" sz="900" b="1" dirty="0" smtClean="0">
                <a:solidFill>
                  <a:prstClr val="black"/>
                </a:solidFill>
              </a:rPr>
              <a:t> gene</a:t>
            </a:r>
            <a:r>
              <a:rPr lang="en-US" sz="900" dirty="0" smtClean="0">
                <a:solidFill>
                  <a:prstClr val="black"/>
                </a:solidFill>
              </a:rPr>
              <a:t> fragment (B).</a:t>
            </a:r>
            <a:endParaRPr lang="en-US" sz="900" dirty="0">
              <a:solidFill>
                <a:prstClr val="black"/>
              </a:solidFill>
            </a:endParaRPr>
          </a:p>
        </p:txBody>
      </p:sp>
      <p:sp>
        <p:nvSpPr>
          <p:cNvPr id="3" name="Rektangel 2"/>
          <p:cNvSpPr/>
          <p:nvPr/>
        </p:nvSpPr>
        <p:spPr>
          <a:xfrm>
            <a:off x="1763688" y="1628800"/>
            <a:ext cx="936104" cy="1080120"/>
          </a:xfrm>
          <a:prstGeom prst="rect">
            <a:avLst/>
          </a:prstGeom>
          <a:solidFill>
            <a:srgbClr val="FFFF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ktangel 4"/>
          <p:cNvSpPr/>
          <p:nvPr/>
        </p:nvSpPr>
        <p:spPr>
          <a:xfrm>
            <a:off x="2915816" y="4509120"/>
            <a:ext cx="1152128" cy="432048"/>
          </a:xfrm>
          <a:prstGeom prst="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300699"/>
            <a:ext cx="957263"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3" y="4692206"/>
            <a:ext cx="1224135" cy="11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6882" y="4102552"/>
            <a:ext cx="1080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6882" y="4455120"/>
            <a:ext cx="972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0273" y="4580368"/>
            <a:ext cx="1224000" cy="13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3282" y="3969202"/>
            <a:ext cx="12192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boks 6"/>
          <p:cNvSpPr txBox="1"/>
          <p:nvPr/>
        </p:nvSpPr>
        <p:spPr>
          <a:xfrm>
            <a:off x="867316" y="166827"/>
            <a:ext cx="896371" cy="369332"/>
          </a:xfrm>
          <a:prstGeom prst="rect">
            <a:avLst/>
          </a:prstGeom>
          <a:noFill/>
        </p:spPr>
        <p:txBody>
          <a:bodyPr wrap="square" rtlCol="0">
            <a:spAutoFit/>
          </a:bodyPr>
          <a:lstStyle/>
          <a:p>
            <a:r>
              <a:rPr lang="da-DK" dirty="0" err="1" smtClean="0"/>
              <a:t>flaA</a:t>
            </a:r>
            <a:endParaRPr lang="en-US" dirty="0"/>
          </a:p>
        </p:txBody>
      </p:sp>
      <p:sp>
        <p:nvSpPr>
          <p:cNvPr id="8" name="Tekstboks 7"/>
          <p:cNvSpPr txBox="1"/>
          <p:nvPr/>
        </p:nvSpPr>
        <p:spPr>
          <a:xfrm>
            <a:off x="5508104" y="166827"/>
            <a:ext cx="1152128" cy="369332"/>
          </a:xfrm>
          <a:prstGeom prst="rect">
            <a:avLst/>
          </a:prstGeom>
          <a:noFill/>
        </p:spPr>
        <p:txBody>
          <a:bodyPr wrap="square" rtlCol="0">
            <a:spAutoFit/>
          </a:bodyPr>
          <a:lstStyle/>
          <a:p>
            <a:r>
              <a:rPr lang="da-DK" dirty="0" smtClean="0"/>
              <a:t>16S RNA</a:t>
            </a:r>
            <a:endParaRPr lang="en-US" dirty="0"/>
          </a:p>
        </p:txBody>
      </p:sp>
      <p:pic>
        <p:nvPicPr>
          <p:cNvPr id="2057"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243" y="3276192"/>
            <a:ext cx="1116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7251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i="1" dirty="0" smtClean="0">
                <a:hlinkClick r:id="rId2"/>
              </a:rPr>
              <a:t>Borrelia burgdorferi</a:t>
            </a:r>
            <a:r>
              <a:rPr lang="en-US" dirty="0" smtClean="0">
                <a:hlinkClick r:id="rId2"/>
              </a:rPr>
              <a:t> gene flux</a:t>
            </a:r>
            <a:r>
              <a:rPr lang="en-US" dirty="0" smtClean="0"/>
              <a:t> &amp; exchange ..</a:t>
            </a:r>
            <a:endParaRPr lang="en-US" dirty="0"/>
          </a:p>
        </p:txBody>
      </p:sp>
      <p:sp>
        <p:nvSpPr>
          <p:cNvPr id="3" name="Pladsholder til indhold 2"/>
          <p:cNvSpPr>
            <a:spLocks noGrp="1"/>
          </p:cNvSpPr>
          <p:nvPr>
            <p:ph sz="quarter" idx="1"/>
          </p:nvPr>
        </p:nvSpPr>
        <p:spPr>
          <a:xfrm>
            <a:off x="457200" y="1340768"/>
            <a:ext cx="8229600" cy="4816192"/>
          </a:xfrm>
        </p:spPr>
        <p:txBody>
          <a:bodyPr>
            <a:normAutofit fontScale="70000" lnSpcReduction="20000"/>
          </a:bodyPr>
          <a:lstStyle/>
          <a:p>
            <a:r>
              <a:rPr lang="en-US" sz="2200" dirty="0" smtClean="0"/>
              <a:t>2000 </a:t>
            </a:r>
            <a:r>
              <a:rPr lang="en-US" sz="2200" b="1" dirty="0" smtClean="0"/>
              <a:t>A </a:t>
            </a:r>
            <a:r>
              <a:rPr lang="en-US" sz="2200" b="1" dirty="0" smtClean="0"/>
              <a:t>bacterial genome in flux: the twelve linear and nine circular </a:t>
            </a:r>
            <a:r>
              <a:rPr lang="en-US" sz="2200" b="1" dirty="0" smtClean="0"/>
              <a:t>extra chromosomal </a:t>
            </a:r>
            <a:r>
              <a:rPr lang="en-US" sz="2200" b="1" dirty="0" smtClean="0"/>
              <a:t>DNAs in an infectious isolate of the Lyme disease spirochete Borrelia burgdorferi.</a:t>
            </a:r>
            <a:r>
              <a:rPr lang="en-US" b="1" dirty="0" smtClean="0"/>
              <a:t/>
            </a:r>
            <a:br>
              <a:rPr lang="en-US" b="1" dirty="0" smtClean="0"/>
            </a:br>
            <a:r>
              <a:rPr lang="en-US" sz="1900" dirty="0" smtClean="0"/>
              <a:t>Casjens S et al. Mol Microbiol</a:t>
            </a:r>
            <a:r>
              <a:rPr lang="en-US" sz="1900" dirty="0" smtClean="0">
                <a:hlinkClick r:id="rId3" tooltip="Molecular microbiology."/>
              </a:rPr>
              <a:t>.</a:t>
            </a:r>
            <a:r>
              <a:rPr lang="en-US" sz="1900" dirty="0" smtClean="0"/>
              <a:t> 2000 Feb;35(3):490-516. </a:t>
            </a:r>
            <a:r>
              <a:rPr lang="en-US" sz="1900" dirty="0" smtClean="0">
                <a:hlinkClick r:id="rId4"/>
              </a:rPr>
              <a:t>PDF</a:t>
            </a:r>
            <a:endParaRPr lang="en-US" sz="1900" dirty="0" smtClean="0"/>
          </a:p>
          <a:p>
            <a:pPr lvl="1"/>
            <a:r>
              <a:rPr lang="en-US" sz="1900" dirty="0" smtClean="0"/>
              <a:t>21 </a:t>
            </a:r>
            <a:r>
              <a:rPr lang="en-US" sz="1900" dirty="0" smtClean="0"/>
              <a:t>extra chromosomal </a:t>
            </a:r>
            <a:r>
              <a:rPr lang="en-US" sz="1900" dirty="0" smtClean="0"/>
              <a:t>DNA elements, 12 linear and 9 circular plasmids  = total 610 694 bp. </a:t>
            </a:r>
          </a:p>
          <a:p>
            <a:pPr lvl="1"/>
            <a:r>
              <a:rPr lang="en-US" sz="1900" dirty="0" smtClean="0"/>
              <a:t>Analysis of the sequence implies that there has been </a:t>
            </a:r>
            <a:r>
              <a:rPr lang="en-US" sz="1900" b="1" dirty="0" smtClean="0"/>
              <a:t>extensive and sometimes rather recent DNA rearrangement among a number of the linear plasmids</a:t>
            </a:r>
            <a:r>
              <a:rPr lang="en-US" sz="1900" dirty="0" smtClean="0"/>
              <a:t>. Many of these events appear to have been mediated by recombinational processes that formed duplications. </a:t>
            </a:r>
          </a:p>
          <a:p>
            <a:pPr lvl="1"/>
            <a:r>
              <a:rPr lang="en-US" sz="1900" dirty="0" smtClean="0"/>
              <a:t>These rearrangements appear to have contributed to a surprisingly large number of apparently non-functional pseudogenes, a very unusual feature for a prokaryotic genome.</a:t>
            </a:r>
          </a:p>
          <a:p>
            <a:pPr lvl="1"/>
            <a:r>
              <a:rPr lang="en-US" sz="1900" dirty="0" smtClean="0"/>
              <a:t>The large majority, over 90%, of genes on these plasmids have </a:t>
            </a:r>
            <a:r>
              <a:rPr lang="en-US" sz="1900" b="1" dirty="0" smtClean="0"/>
              <a:t>no convincing similarity to genes outside Borrelia, suggesting that they perform specialized functions</a:t>
            </a:r>
            <a:r>
              <a:rPr lang="en-US" sz="1900" dirty="0" smtClean="0"/>
              <a:t>.</a:t>
            </a:r>
            <a:r>
              <a:rPr lang="en-US" dirty="0" smtClean="0"/>
              <a:t/>
            </a:r>
            <a:br>
              <a:rPr lang="en-US" dirty="0" smtClean="0"/>
            </a:br>
            <a:endParaRPr lang="en-US" dirty="0" smtClean="0"/>
          </a:p>
          <a:p>
            <a:r>
              <a:rPr lang="en-US" sz="2200" dirty="0" smtClean="0"/>
              <a:t>2009 </a:t>
            </a:r>
            <a:r>
              <a:rPr lang="en-US" sz="2200" b="1" dirty="0" smtClean="0"/>
              <a:t>Intergenic </a:t>
            </a:r>
            <a:r>
              <a:rPr lang="en-US" sz="2200" b="1" dirty="0" smtClean="0"/>
              <a:t>regions of Borrelia plasmids contain phylogenetically conserved RNA secondary structure motifs.</a:t>
            </a:r>
            <a:r>
              <a:rPr lang="en-US" b="1" dirty="0" smtClean="0"/>
              <a:t/>
            </a:r>
            <a:br>
              <a:rPr lang="en-US" b="1" dirty="0" smtClean="0"/>
            </a:br>
            <a:r>
              <a:rPr lang="en-US" sz="1900" dirty="0" smtClean="0"/>
              <a:t>Delihas N. BMC Genomics. 2009 Mar 6;10:101. </a:t>
            </a:r>
            <a:r>
              <a:rPr lang="en-US" sz="1900" dirty="0" smtClean="0">
                <a:hlinkClick r:id="rId5"/>
              </a:rPr>
              <a:t>PMC</a:t>
            </a:r>
            <a:endParaRPr lang="en-US" sz="1900" dirty="0" smtClean="0"/>
          </a:p>
          <a:p>
            <a:pPr lvl="1"/>
            <a:r>
              <a:rPr lang="en-US" sz="1900" dirty="0" smtClean="0"/>
              <a:t>These regions have many fragmented genes, repeated sequences and appear to be in a state of flux, but they </a:t>
            </a:r>
            <a:r>
              <a:rPr lang="en-US" sz="1900" b="1" dirty="0" smtClean="0"/>
              <a:t>may serve as reservoirs for evolutionary change and/or maintain stable motifs </a:t>
            </a:r>
            <a:r>
              <a:rPr lang="en-US" sz="1900" dirty="0" smtClean="0"/>
              <a:t>such as small RNA genes.</a:t>
            </a:r>
          </a:p>
          <a:p>
            <a:pPr lvl="1"/>
            <a:r>
              <a:rPr lang="en-US" sz="1900" dirty="0" smtClean="0"/>
              <a:t>Five repeat sequences were found that could fold into stable RNA-type stem loop structures, three of which are closely linked to protein genes, one of which is a member of the Borrelia lipoprotein_1 super family genes and another is the complement regulator-acquiring surface protein_1 (CRASP-1) f</a:t>
            </a:r>
          </a:p>
          <a:p>
            <a:pPr lvl="1"/>
            <a:r>
              <a:rPr lang="en-US" sz="1900" dirty="0" smtClean="0"/>
              <a:t>The cell may conserve these RNA motifs whereas allow a large flux in amino acid sequence, possibly to create new virulence factors but with associated RNA motifs intact.</a:t>
            </a:r>
            <a:endParaRPr lang="en-US" sz="1900" dirty="0" smtClean="0">
              <a:hlinkClick r:id="rId6"/>
            </a:endParaRPr>
          </a:p>
          <a:p>
            <a:endParaRPr lang="en-US" dirty="0" smtClean="0"/>
          </a:p>
          <a:p>
            <a:endParaRPr lang="en-US" dirty="0" smtClean="0"/>
          </a:p>
          <a:p>
            <a:pPr lvl="1"/>
            <a:endParaRPr lang="en-US" dirty="0" smtClean="0"/>
          </a:p>
          <a:p>
            <a:endParaRPr lang="en-US" b="1" dirty="0" smtClean="0"/>
          </a:p>
          <a:p>
            <a:endParaRPr lang="en-US" dirty="0"/>
          </a:p>
        </p:txBody>
      </p:sp>
    </p:spTree>
    <p:extLst>
      <p:ext uri="{BB962C8B-B14F-4D97-AF65-F5344CB8AC3E}">
        <p14:creationId xmlns:p14="http://schemas.microsoft.com/office/powerpoint/2010/main" val="7060226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BIOFILM </a:t>
            </a:r>
            <a:r>
              <a:rPr lang="en-US" dirty="0" smtClean="0"/>
              <a:t>– </a:t>
            </a:r>
            <a:r>
              <a:rPr lang="en-US" dirty="0" smtClean="0"/>
              <a:t>Borrelia does this too!</a:t>
            </a:r>
            <a:endParaRPr lang="en-US" dirty="0"/>
          </a:p>
        </p:txBody>
      </p:sp>
      <p:sp>
        <p:nvSpPr>
          <p:cNvPr id="3" name="Pladsholder til indhold 2"/>
          <p:cNvSpPr>
            <a:spLocks noGrp="1"/>
          </p:cNvSpPr>
          <p:nvPr>
            <p:ph sz="quarter" idx="1"/>
          </p:nvPr>
        </p:nvSpPr>
        <p:spPr>
          <a:xfrm>
            <a:off x="457200" y="2132856"/>
            <a:ext cx="5050904" cy="3744416"/>
          </a:xfrm>
        </p:spPr>
        <p:txBody>
          <a:bodyPr>
            <a:noAutofit/>
          </a:bodyPr>
          <a:lstStyle/>
          <a:p>
            <a:pPr marL="0" indent="0">
              <a:buNone/>
            </a:pPr>
            <a:r>
              <a:rPr lang="en-US" sz="1400" dirty="0" smtClean="0"/>
              <a:t>2012 </a:t>
            </a:r>
            <a:r>
              <a:rPr lang="en-US" sz="1400" b="1" dirty="0" smtClean="0"/>
              <a:t>Borrelia burgdorferi </a:t>
            </a:r>
            <a:r>
              <a:rPr lang="en-US" sz="1400" b="1" dirty="0" smtClean="0"/>
              <a:t>biofilm</a:t>
            </a:r>
            <a:r>
              <a:rPr lang="en-US" sz="1400" dirty="0" smtClean="0"/>
              <a:t> </a:t>
            </a:r>
            <a:r>
              <a:rPr lang="en-US" sz="1400" dirty="0" smtClean="0"/>
              <a:t>- Sapi </a:t>
            </a:r>
            <a:r>
              <a:rPr lang="en-US" sz="1400" dirty="0" smtClean="0">
                <a:hlinkClick r:id="rId2"/>
              </a:rPr>
              <a:t>in </a:t>
            </a:r>
            <a:r>
              <a:rPr lang="en-US" sz="1400" dirty="0" smtClean="0">
                <a:hlinkClick r:id="rId2"/>
              </a:rPr>
              <a:t>vitro</a:t>
            </a:r>
            <a:r>
              <a:rPr lang="en-US" sz="1400" dirty="0" smtClean="0"/>
              <a:t> study: </a:t>
            </a:r>
            <a:r>
              <a:rPr lang="en-US" sz="1000" dirty="0" smtClean="0"/>
              <a:t/>
            </a:r>
            <a:br>
              <a:rPr lang="en-US" sz="1000" dirty="0" smtClean="0"/>
            </a:br>
            <a:r>
              <a:rPr lang="en-US" sz="1200" dirty="0" smtClean="0"/>
              <a:t>” The atomic force microscopic results provided  evidence that multilevel rearrangements take place at different stages of aggregate development, producing a complex, continuously rearranging structure. Our results also demonstrated that Borrelia burgdorferi is capable of developing aggregates on different abiotic and biotic substrates, and is also capable of forming floating aggregates. … In summary, we have found substantial evidence that Borrelia burgdorferi is capable of forming biofilm </a:t>
            </a:r>
            <a:r>
              <a:rPr lang="en-US" sz="1200" b="1" dirty="0" smtClean="0"/>
              <a:t>in vitro</a:t>
            </a:r>
            <a:r>
              <a:rPr lang="en-US" sz="1200" dirty="0" smtClean="0"/>
              <a:t>. Biofilm formation by Borrelia species might play an important role in their survival in diverse environmental conditions by providing refuge to individual cells.”</a:t>
            </a:r>
            <a:br>
              <a:rPr lang="en-US" sz="1200" dirty="0" smtClean="0"/>
            </a:br>
            <a:r>
              <a:rPr lang="en-US" sz="1200" b="1" dirty="0" smtClean="0"/>
              <a:t>BRAIN: </a:t>
            </a:r>
            <a:r>
              <a:rPr lang="en-US" sz="1200" dirty="0" smtClean="0"/>
              <a:t>“In the 3 AD cases, cortical atrophy, </a:t>
            </a:r>
            <a:r>
              <a:rPr lang="en-US" sz="1200" u="sng" dirty="0" smtClean="0"/>
              <a:t>dissemination of microorganisms</a:t>
            </a:r>
            <a:r>
              <a:rPr lang="en-US" sz="1200" dirty="0" smtClean="0"/>
              <a:t> in the cerebral cortex in the form of scattered circumscribed colonies, and distribution of beta amyloid deposits were </a:t>
            </a:r>
            <a:r>
              <a:rPr lang="en-US" sz="1200" u="sng" dirty="0" smtClean="0"/>
              <a:t>morphologically similar to previously described pathological changes in dementia paralytica [19,24,39] caused by Treponema pallidum</a:t>
            </a:r>
            <a:r>
              <a:rPr lang="en-US" sz="1200" dirty="0" smtClean="0"/>
              <a:t> (Fig. 4). Thread-like structures disseminated in the cortical </a:t>
            </a:r>
            <a:r>
              <a:rPr lang="en-US" sz="1200" dirty="0" err="1" smtClean="0"/>
              <a:t>neuropil</a:t>
            </a:r>
            <a:r>
              <a:rPr lang="en-US" sz="1200" dirty="0" smtClean="0"/>
              <a:t>, compatible with </a:t>
            </a:r>
            <a:r>
              <a:rPr lang="en-US" sz="1200" b="1" dirty="0" smtClean="0"/>
              <a:t>individual spirochetes, were also observed</a:t>
            </a:r>
            <a:r>
              <a:rPr lang="en-US" sz="1200" dirty="0" smtClean="0"/>
              <a:t>.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996970"/>
            <a:ext cx="3405975" cy="366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boks 4"/>
          <p:cNvSpPr txBox="1"/>
          <p:nvPr/>
        </p:nvSpPr>
        <p:spPr>
          <a:xfrm>
            <a:off x="467544" y="1196752"/>
            <a:ext cx="7992888" cy="800219"/>
          </a:xfrm>
          <a:prstGeom prst="rect">
            <a:avLst/>
          </a:prstGeom>
          <a:noFill/>
        </p:spPr>
        <p:txBody>
          <a:bodyPr wrap="square" rtlCol="0">
            <a:spAutoFit/>
          </a:bodyPr>
          <a:lstStyle/>
          <a:p>
            <a:r>
              <a:rPr lang="en-US" sz="1400" b="1" dirty="0">
                <a:hlinkClick r:id="rId4"/>
              </a:rPr>
              <a:t>BIOFILM</a:t>
            </a:r>
            <a:r>
              <a:rPr lang="en-US" sz="1400" dirty="0"/>
              <a:t> community = planktonic (free, single) microbes fix themselves to a surface (wound, endothel, synovia, endocardium) – then begin forming  colonies consisting of and protecting the interior of colony by dead debris and slime </a:t>
            </a:r>
            <a:r>
              <a:rPr lang="en-US" dirty="0"/>
              <a:t>…   </a:t>
            </a:r>
          </a:p>
        </p:txBody>
      </p:sp>
    </p:spTree>
    <p:extLst>
      <p:ext uri="{BB962C8B-B14F-4D97-AF65-F5344CB8AC3E}">
        <p14:creationId xmlns:p14="http://schemas.microsoft.com/office/powerpoint/2010/main" val="13373252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BIOFILM …</a:t>
            </a:r>
            <a:endParaRPr lang="en-US" dirty="0"/>
          </a:p>
        </p:txBody>
      </p:sp>
      <p:sp>
        <p:nvSpPr>
          <p:cNvPr id="3" name="Pladsholder til indhold 2"/>
          <p:cNvSpPr>
            <a:spLocks noGrp="1"/>
          </p:cNvSpPr>
          <p:nvPr>
            <p:ph sz="quarter" idx="1"/>
          </p:nvPr>
        </p:nvSpPr>
        <p:spPr>
          <a:xfrm>
            <a:off x="457200" y="1219200"/>
            <a:ext cx="8229600" cy="3001888"/>
          </a:xfrm>
        </p:spPr>
        <p:txBody>
          <a:bodyPr>
            <a:normAutofit fontScale="92500" lnSpcReduction="10000"/>
          </a:bodyPr>
          <a:lstStyle/>
          <a:p>
            <a:pPr marL="0" indent="0">
              <a:buNone/>
            </a:pPr>
            <a:r>
              <a:rPr lang="en-US" sz="1500" dirty="0"/>
              <a:t>2004 Miklossy </a:t>
            </a:r>
            <a:r>
              <a:rPr lang="en-US" sz="1500" dirty="0" smtClean="0">
                <a:hlinkClick r:id="rId2"/>
              </a:rPr>
              <a:t>PDF</a:t>
            </a:r>
            <a:r>
              <a:rPr lang="en-US" sz="1500" dirty="0" smtClean="0"/>
              <a:t> In </a:t>
            </a:r>
            <a:r>
              <a:rPr lang="en-US" sz="1500" dirty="0"/>
              <a:t>vivo </a:t>
            </a:r>
            <a:r>
              <a:rPr lang="en-US" sz="1500" b="1" dirty="0"/>
              <a:t>BRAIN</a:t>
            </a:r>
            <a:r>
              <a:rPr lang="en-US" sz="1500" dirty="0"/>
              <a:t> </a:t>
            </a:r>
            <a:r>
              <a:rPr lang="en-US" sz="1500" dirty="0" smtClean="0"/>
              <a:t>Alzheimer </a:t>
            </a:r>
            <a:r>
              <a:rPr lang="en-US" sz="1500" dirty="0"/>
              <a:t>plagues probably is Borrelia in </a:t>
            </a:r>
            <a:r>
              <a:rPr lang="en-US" sz="1500" dirty="0" smtClean="0"/>
              <a:t>biofilm </a:t>
            </a:r>
            <a:r>
              <a:rPr lang="en-US" sz="1800" dirty="0"/>
              <a:t/>
            </a:r>
            <a:br>
              <a:rPr lang="en-US" sz="1800" dirty="0"/>
            </a:br>
            <a:r>
              <a:rPr lang="en-US" sz="1300" dirty="0" smtClean="0"/>
              <a:t>An immunohistochemical </a:t>
            </a:r>
            <a:r>
              <a:rPr lang="en-US" sz="1300" dirty="0"/>
              <a:t>analysis was performed for the detection of </a:t>
            </a:r>
            <a:r>
              <a:rPr lang="en-US" sz="1300" b="1" dirty="0"/>
              <a:t>Borrelia  burgdorferi antigens in the brain of the patients from  which Borrelia spirochetes were cultivated</a:t>
            </a:r>
            <a:r>
              <a:rPr lang="en-US" sz="1300" dirty="0"/>
              <a:t>. Western blot analysis of 8 different antibodies showed their </a:t>
            </a:r>
            <a:r>
              <a:rPr lang="en-US" sz="1300" b="1" dirty="0"/>
              <a:t>ability to recognize Borrelia  burgdorferi antigens</a:t>
            </a:r>
            <a:r>
              <a:rPr lang="en-US" sz="1300" dirty="0"/>
              <a:t> (Fig. 3).</a:t>
            </a:r>
            <a:br>
              <a:rPr lang="en-US" sz="1300" dirty="0"/>
            </a:br>
            <a:r>
              <a:rPr lang="en-US" sz="1300" b="1" dirty="0">
                <a:solidFill>
                  <a:srgbClr val="FF0000"/>
                </a:solidFill>
              </a:rPr>
              <a:t>The </a:t>
            </a:r>
            <a:r>
              <a:rPr lang="en-US" sz="1300" b="1" u="sng" dirty="0">
                <a:solidFill>
                  <a:srgbClr val="FF0000"/>
                </a:solidFill>
              </a:rPr>
              <a:t>colony-like masses</a:t>
            </a:r>
            <a:r>
              <a:rPr lang="en-US" sz="1300" b="1" dirty="0">
                <a:solidFill>
                  <a:srgbClr val="FF0000"/>
                </a:solidFill>
              </a:rPr>
              <a:t> and part of the disseminated individual filaments showed positive immunoreactions with anti-Borrelia burgdorferi antibodies (Fig. 5(B)), including the anti-OspA antibody</a:t>
            </a:r>
            <a:r>
              <a:rPr lang="en-US" sz="1300" dirty="0"/>
              <a:t>. … </a:t>
            </a:r>
            <a:r>
              <a:rPr lang="en-US" sz="1300" b="1" dirty="0"/>
              <a:t>stronger in the center of the colony- or plaque-like structures</a:t>
            </a:r>
            <a:r>
              <a:rPr lang="en-US" sz="1300" dirty="0"/>
              <a:t>.  … antigens, including OspA were also detected in a number of </a:t>
            </a:r>
            <a:r>
              <a:rPr lang="en-US" sz="1300" b="1" dirty="0">
                <a:solidFill>
                  <a:srgbClr val="FF0000"/>
                </a:solidFill>
              </a:rPr>
              <a:t>neurofibrillary tangles</a:t>
            </a:r>
            <a:r>
              <a:rPr lang="en-US" sz="1300" dirty="0"/>
              <a:t> (Fig. 5 (D,E)) and in the </a:t>
            </a:r>
            <a:r>
              <a:rPr lang="en-US" sz="1300" b="1" dirty="0">
                <a:solidFill>
                  <a:srgbClr val="FF0000"/>
                </a:solidFill>
              </a:rPr>
              <a:t>wall of some blood vessels containing amyloid deposition</a:t>
            </a:r>
            <a:r>
              <a:rPr lang="en-US" sz="1300" dirty="0"/>
              <a:t> (Fig. 5(F)). On serial sections, Borrelia antigens, bacterial peptidoglycan and Aβ were co-localized in senile plaques and  in </a:t>
            </a:r>
            <a:r>
              <a:rPr lang="en-US" sz="1300" b="1" u="sng" dirty="0">
                <a:solidFill>
                  <a:srgbClr val="FF0000"/>
                </a:solidFill>
              </a:rPr>
              <a:t>blood vessels</a:t>
            </a:r>
            <a:r>
              <a:rPr lang="en-US" sz="1300" dirty="0"/>
              <a:t>.  Borrelia burgdorferi OspA and flagellin genes were also detected in senile plaques and in a number of neurofibrillary tangles in all three AD cases by in situ hybridization (ISH) (Fig. 5(H)). The pattern of distribution was similar to Borrelia antigens. </a:t>
            </a:r>
          </a:p>
          <a:p>
            <a:pPr marL="0" indent="0">
              <a:buNone/>
            </a:pPr>
            <a:r>
              <a:rPr lang="en-US" sz="1500" dirty="0" smtClean="0"/>
              <a:t>2008 </a:t>
            </a:r>
            <a:r>
              <a:rPr lang="en-US" sz="1500" dirty="0" err="1" smtClean="0"/>
              <a:t>Rudenko</a:t>
            </a:r>
            <a:r>
              <a:rPr lang="en-US" sz="1500" dirty="0" smtClean="0"/>
              <a:t> HEART </a:t>
            </a:r>
            <a:r>
              <a:rPr lang="en-US" sz="1500" dirty="0"/>
              <a:t>– </a:t>
            </a:r>
            <a:r>
              <a:rPr lang="en-US" sz="1500" b="1" i="1" dirty="0">
                <a:solidFill>
                  <a:srgbClr val="FF0000"/>
                </a:solidFill>
              </a:rPr>
              <a:t>Borrelia  </a:t>
            </a:r>
            <a:r>
              <a:rPr lang="en-US" sz="1500" b="1" i="1" dirty="0" err="1">
                <a:solidFill>
                  <a:srgbClr val="FF0000"/>
                </a:solidFill>
              </a:rPr>
              <a:t>bissettii</a:t>
            </a:r>
            <a:r>
              <a:rPr lang="en-US" sz="1500" b="1" dirty="0"/>
              <a:t> ENDOCARDITIS</a:t>
            </a:r>
            <a:r>
              <a:rPr lang="en-US" sz="1500" dirty="0"/>
              <a:t> is biofilm </a:t>
            </a:r>
            <a:r>
              <a:rPr lang="en-US" sz="1500" dirty="0" smtClean="0">
                <a:hlinkClick r:id="rId3"/>
              </a:rPr>
              <a:t>PMC</a:t>
            </a:r>
            <a:r>
              <a:rPr lang="en-US" sz="1200" dirty="0"/>
              <a:t/>
            </a:r>
            <a:br>
              <a:rPr lang="en-US" sz="1200" dirty="0"/>
            </a:br>
            <a:r>
              <a:rPr lang="en-US" sz="1300" dirty="0"/>
              <a:t>Molecular analysis of a clinical sample confirmed the presence of </a:t>
            </a:r>
            <a:r>
              <a:rPr lang="en-US" sz="1300" i="1" dirty="0"/>
              <a:t>Borrelia </a:t>
            </a:r>
            <a:r>
              <a:rPr lang="en-US" sz="1300" i="1" dirty="0" err="1"/>
              <a:t>bissettii</a:t>
            </a:r>
            <a:r>
              <a:rPr lang="en-US" sz="1300" dirty="0"/>
              <a:t> DNA in cardiac valve tissue from a patient with endocarditis and aortic valve stenosis. This evidence strongly supports the involvement of </a:t>
            </a:r>
            <a:r>
              <a:rPr lang="en-US" sz="1300" i="1" dirty="0"/>
              <a:t>B. </a:t>
            </a:r>
            <a:r>
              <a:rPr lang="en-US" sz="1300" i="1" dirty="0" err="1"/>
              <a:t>bissettii</a:t>
            </a:r>
            <a:r>
              <a:rPr lang="en-US" sz="1300" dirty="0"/>
              <a:t> in Lyme disease in Europe.</a:t>
            </a:r>
          </a:p>
          <a:p>
            <a:pPr marL="0" indent="0">
              <a:buNone/>
            </a:pPr>
            <a:endParaRPr lang="en-US" dirty="0"/>
          </a:p>
        </p:txBody>
      </p:sp>
      <p:sp>
        <p:nvSpPr>
          <p:cNvPr id="4" name="Tekstboks 3"/>
          <p:cNvSpPr txBox="1"/>
          <p:nvPr/>
        </p:nvSpPr>
        <p:spPr>
          <a:xfrm>
            <a:off x="539552" y="4149080"/>
            <a:ext cx="4248472" cy="1969770"/>
          </a:xfrm>
          <a:prstGeom prst="rect">
            <a:avLst/>
          </a:prstGeom>
          <a:noFill/>
        </p:spPr>
        <p:txBody>
          <a:bodyPr wrap="square" rtlCol="0">
            <a:spAutoFit/>
          </a:bodyPr>
          <a:lstStyle/>
          <a:p>
            <a:r>
              <a:rPr lang="en-US" sz="1400" dirty="0"/>
              <a:t>2012 </a:t>
            </a:r>
            <a:r>
              <a:rPr lang="en-US" sz="1400" dirty="0" err="1"/>
              <a:t>Bockenstedt</a:t>
            </a:r>
            <a:r>
              <a:rPr lang="en-US" sz="1400" dirty="0"/>
              <a:t> Joint (mice) </a:t>
            </a:r>
            <a:r>
              <a:rPr lang="en-US" sz="1400" dirty="0">
                <a:hlinkClick r:id="rId4"/>
              </a:rPr>
              <a:t>PMC</a:t>
            </a:r>
            <a:r>
              <a:rPr lang="en-US" sz="1400" dirty="0"/>
              <a:t> </a:t>
            </a:r>
            <a:r>
              <a:rPr lang="en-US" sz="1400" dirty="0" smtClean="0"/>
              <a:t>-----------------</a:t>
            </a:r>
            <a:r>
              <a:rPr lang="en-US" sz="1100" dirty="0" smtClean="0"/>
              <a:t>&gt;</a:t>
            </a:r>
            <a:r>
              <a:rPr lang="en-US" sz="900" dirty="0"/>
              <a:t/>
            </a:r>
            <a:br>
              <a:rPr lang="en-US" sz="900" dirty="0"/>
            </a:br>
            <a:endParaRPr lang="en-US" sz="1000" b="1" dirty="0"/>
          </a:p>
          <a:p>
            <a:endParaRPr lang="da-DK" sz="1400" b="1" dirty="0" smtClean="0"/>
          </a:p>
          <a:p>
            <a:endParaRPr lang="en-US" sz="1400" b="1" dirty="0" smtClean="0"/>
          </a:p>
          <a:p>
            <a:r>
              <a:rPr lang="en-US" sz="1400" b="1" dirty="0" smtClean="0"/>
              <a:t>See also Alan MacDonald’s website: </a:t>
            </a:r>
          </a:p>
          <a:p>
            <a:r>
              <a:rPr lang="en-US" sz="1400" dirty="0" smtClean="0">
                <a:hlinkClick r:id="rId5"/>
              </a:rPr>
              <a:t>http</a:t>
            </a:r>
            <a:r>
              <a:rPr lang="en-US" sz="1400" dirty="0">
                <a:hlinkClick r:id="rId5"/>
              </a:rPr>
              <a:t>://alzheimerborreliosis.net</a:t>
            </a:r>
            <a:r>
              <a:rPr lang="en-US" sz="1400" dirty="0"/>
              <a:t> </a:t>
            </a:r>
            <a:endParaRPr lang="en-US" sz="1400" dirty="0" smtClean="0"/>
          </a:p>
          <a:p>
            <a:r>
              <a:rPr lang="en-US" sz="1400" dirty="0" smtClean="0"/>
              <a:t>– </a:t>
            </a:r>
            <a:r>
              <a:rPr lang="en-US" sz="1400" dirty="0"/>
              <a:t>lots of magnificent </a:t>
            </a:r>
            <a:r>
              <a:rPr lang="en-US" sz="1400" dirty="0" smtClean="0">
                <a:hlinkClick r:id="rId6"/>
              </a:rPr>
              <a:t>IMAGES</a:t>
            </a:r>
            <a:r>
              <a:rPr lang="en-US" sz="1400" dirty="0" smtClean="0"/>
              <a:t> of </a:t>
            </a:r>
            <a:r>
              <a:rPr lang="en-US" sz="1400" dirty="0"/>
              <a:t>BIOFILM </a:t>
            </a:r>
            <a:endParaRPr lang="en-US" sz="1400" dirty="0" smtClean="0"/>
          </a:p>
          <a:p>
            <a:r>
              <a:rPr lang="en-US" sz="1400" dirty="0" smtClean="0"/>
              <a:t>and </a:t>
            </a:r>
            <a:r>
              <a:rPr lang="en-US" sz="1400" dirty="0"/>
              <a:t>many from </a:t>
            </a:r>
            <a:r>
              <a:rPr lang="en-US" sz="1400" dirty="0" smtClean="0"/>
              <a:t>neuropathology</a:t>
            </a:r>
            <a:r>
              <a:rPr lang="en-US" sz="1400" dirty="0"/>
              <a:t>, autopsy material etc. </a:t>
            </a:r>
            <a:endParaRPr lang="en-US" sz="1400" dirty="0"/>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3987849"/>
            <a:ext cx="3875953" cy="148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5893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hlinkClick r:id="rId2"/>
              </a:rPr>
              <a:t>Bacterial </a:t>
            </a:r>
            <a:r>
              <a:rPr lang="en-US" dirty="0" smtClean="0">
                <a:hlinkClick r:id="rId2"/>
              </a:rPr>
              <a:t>conjugation</a:t>
            </a:r>
            <a:r>
              <a:rPr lang="en-US" dirty="0" smtClean="0"/>
              <a:t> – genetic transfer</a:t>
            </a:r>
            <a:endParaRPr lang="en-US" dirty="0"/>
          </a:p>
        </p:txBody>
      </p:sp>
      <p:sp>
        <p:nvSpPr>
          <p:cNvPr id="3" name="Pladsholder til indhold 2"/>
          <p:cNvSpPr>
            <a:spLocks noGrp="1"/>
          </p:cNvSpPr>
          <p:nvPr>
            <p:ph sz="quarter" idx="1"/>
          </p:nvPr>
        </p:nvSpPr>
        <p:spPr>
          <a:xfrm>
            <a:off x="457200" y="1196752"/>
            <a:ext cx="8507288" cy="5184576"/>
          </a:xfrm>
        </p:spPr>
        <p:txBody>
          <a:bodyPr>
            <a:noAutofit/>
          </a:bodyPr>
          <a:lstStyle/>
          <a:p>
            <a:r>
              <a:rPr lang="en-US" sz="900" dirty="0"/>
              <a:t>= transfer of genetic material between bacterial cells by direct cell-to-cell contact or by a bridge-like connection between two cells ~ horizontal cell to cell transfer of PLASMID </a:t>
            </a:r>
            <a:r>
              <a:rPr lang="en-US" sz="900" dirty="0" smtClean="0"/>
              <a:t>genes. … Living </a:t>
            </a:r>
            <a:r>
              <a:rPr lang="en-US" sz="900" dirty="0"/>
              <a:t>close together in biofilm colonies, </a:t>
            </a:r>
            <a:r>
              <a:rPr lang="en-US" sz="900" dirty="0" smtClean="0"/>
              <a:t>must facilitate </a:t>
            </a:r>
            <a:r>
              <a:rPr lang="en-US" sz="900" dirty="0"/>
              <a:t>the exchange of genetic material: </a:t>
            </a:r>
            <a:r>
              <a:rPr lang="en-US" sz="900" dirty="0" smtClean="0"/>
              <a:t/>
            </a:r>
            <a:br>
              <a:rPr lang="en-US" sz="900" dirty="0" smtClean="0"/>
            </a:br>
            <a:r>
              <a:rPr lang="en-US" sz="900" dirty="0" smtClean="0"/>
              <a:t>PubMed search: </a:t>
            </a:r>
            <a:r>
              <a:rPr lang="en-US" sz="900" dirty="0" smtClean="0">
                <a:hlinkClick r:id="rId3"/>
              </a:rPr>
              <a:t>Borreli*+conjugation</a:t>
            </a:r>
            <a:r>
              <a:rPr lang="en-US" sz="900" dirty="0" smtClean="0"/>
              <a:t>  </a:t>
            </a:r>
            <a:r>
              <a:rPr lang="en-US" sz="900" dirty="0" err="1" smtClean="0">
                <a:hlinkClick r:id="rId4"/>
              </a:rPr>
              <a:t>borreli</a:t>
            </a:r>
            <a:r>
              <a:rPr lang="en-US" sz="900" dirty="0" smtClean="0">
                <a:hlinkClick r:id="rId4"/>
              </a:rPr>
              <a:t>*+transfer+(</a:t>
            </a:r>
            <a:r>
              <a:rPr lang="en-US" sz="900" dirty="0" err="1" smtClean="0">
                <a:hlinkClick r:id="rId4"/>
              </a:rPr>
              <a:t>gene+OR+plasmid</a:t>
            </a:r>
            <a:r>
              <a:rPr lang="en-US" sz="900" dirty="0" smtClean="0">
                <a:hlinkClick r:id="rId4"/>
              </a:rPr>
              <a:t>)</a:t>
            </a:r>
            <a:endParaRPr lang="en-US" sz="900" dirty="0" smtClean="0"/>
          </a:p>
          <a:p>
            <a:r>
              <a:rPr lang="en-US" sz="900" dirty="0" smtClean="0"/>
              <a:t>1991 Linear </a:t>
            </a:r>
            <a:r>
              <a:rPr lang="en-US" sz="900" dirty="0"/>
              <a:t>plasmids of Borrelia burgdorferi have a telomeric structure and sequence similar to those of a eukaryotic </a:t>
            </a:r>
            <a:r>
              <a:rPr lang="en-US" sz="900" dirty="0" smtClean="0"/>
              <a:t>virus.</a:t>
            </a:r>
            <a:r>
              <a:rPr lang="en-US" sz="900" b="1" dirty="0" smtClean="0"/>
              <a:t/>
            </a:r>
            <a:br>
              <a:rPr lang="en-US" sz="900" b="1" dirty="0" smtClean="0"/>
            </a:br>
            <a:r>
              <a:rPr lang="en-US" sz="900" dirty="0" err="1" smtClean="0"/>
              <a:t>Hinnebusch</a:t>
            </a:r>
            <a:r>
              <a:rPr lang="en-US" sz="900" dirty="0"/>
              <a:t>. J </a:t>
            </a:r>
            <a:r>
              <a:rPr lang="en-US" sz="900" dirty="0" err="1"/>
              <a:t>Bacteriol</a:t>
            </a:r>
            <a:r>
              <a:rPr lang="en-US" sz="900" dirty="0"/>
              <a:t>. 1991 November; 173(22): 7233–7239. </a:t>
            </a:r>
            <a:r>
              <a:rPr lang="en-US" sz="900" dirty="0" smtClean="0"/>
              <a:t> </a:t>
            </a:r>
            <a:r>
              <a:rPr lang="en-US" sz="900" dirty="0" smtClean="0">
                <a:hlinkClick r:id="rId5"/>
              </a:rPr>
              <a:t>PMC</a:t>
            </a:r>
            <a:r>
              <a:rPr lang="en-US" sz="900" dirty="0"/>
              <a:t> </a:t>
            </a:r>
            <a:br>
              <a:rPr lang="en-US" sz="900" dirty="0"/>
            </a:br>
            <a:r>
              <a:rPr lang="en-US" sz="900" dirty="0"/>
              <a:t>….. </a:t>
            </a:r>
            <a:r>
              <a:rPr lang="en-US" sz="900" dirty="0" smtClean="0"/>
              <a:t>These </a:t>
            </a:r>
            <a:r>
              <a:rPr lang="en-US" sz="900" dirty="0"/>
              <a:t>findings suggest that the novel linear plasmids of Borrelia originated through a </a:t>
            </a:r>
            <a:r>
              <a:rPr lang="en-US" sz="900" u="sng" dirty="0"/>
              <a:t>horizontal genetic transfer across kingdoms</a:t>
            </a:r>
            <a:r>
              <a:rPr lang="en-US" sz="900" u="sng" dirty="0" smtClean="0"/>
              <a:t>.</a:t>
            </a:r>
          </a:p>
          <a:p>
            <a:r>
              <a:rPr lang="en-US" sz="900" dirty="0" smtClean="0"/>
              <a:t>1995 Evidence </a:t>
            </a:r>
            <a:r>
              <a:rPr lang="en-US" sz="900" dirty="0"/>
              <a:t>for lateral transfer and </a:t>
            </a:r>
            <a:r>
              <a:rPr lang="en-US" sz="900" dirty="0" smtClean="0"/>
              <a:t> recombination </a:t>
            </a:r>
            <a:r>
              <a:rPr lang="en-US" sz="900" dirty="0"/>
              <a:t>in OspC variation in Lyme disease Borrelia. </a:t>
            </a:r>
            <a:r>
              <a:rPr lang="en-US" sz="900" dirty="0" smtClean="0"/>
              <a:t> </a:t>
            </a:r>
            <a:br>
              <a:rPr lang="en-US" sz="900" dirty="0" smtClean="0"/>
            </a:br>
            <a:r>
              <a:rPr lang="en-US" sz="900" dirty="0" err="1" smtClean="0"/>
              <a:t>Livey</a:t>
            </a:r>
            <a:r>
              <a:rPr lang="en-US" sz="900" dirty="0" smtClean="0"/>
              <a:t> </a:t>
            </a:r>
            <a:r>
              <a:rPr lang="en-US" sz="900" dirty="0"/>
              <a:t>I et al. Mol Microbiol. 1995 Oct;18(2):257-69. PMID: </a:t>
            </a:r>
            <a:r>
              <a:rPr lang="en-US" sz="900" dirty="0" smtClean="0">
                <a:hlinkClick r:id="rId6"/>
              </a:rPr>
              <a:t>8709845</a:t>
            </a:r>
            <a:r>
              <a:rPr lang="en-US" sz="900" dirty="0" smtClean="0"/>
              <a:t/>
            </a:r>
            <a:br>
              <a:rPr lang="en-US" sz="900" dirty="0" smtClean="0"/>
            </a:br>
            <a:r>
              <a:rPr lang="en-US" sz="900" dirty="0" smtClean="0"/>
              <a:t>….. </a:t>
            </a:r>
            <a:r>
              <a:rPr lang="en-US" sz="900" dirty="0"/>
              <a:t>Evidence indicates that recombination occurs between </a:t>
            </a:r>
            <a:r>
              <a:rPr lang="en-US" sz="900" dirty="0" err="1"/>
              <a:t>ospC</a:t>
            </a:r>
            <a:r>
              <a:rPr lang="en-US" sz="900" dirty="0"/>
              <a:t> genes from the same Borrelia species (i.e. B. afzelii and B. garinii) as well as between different Borrelia species (i.e. B. afzelii and B. garinii, B. burgdorferi and </a:t>
            </a:r>
            <a:r>
              <a:rPr lang="en-US" sz="900" dirty="0" err="1"/>
              <a:t>genogroup</a:t>
            </a:r>
            <a:r>
              <a:rPr lang="en-US" sz="900" dirty="0"/>
              <a:t> DN127</a:t>
            </a:r>
            <a:r>
              <a:rPr lang="en-US" sz="900" dirty="0" smtClean="0"/>
              <a:t>).</a:t>
            </a:r>
          </a:p>
          <a:p>
            <a:r>
              <a:rPr lang="en-US" sz="900" dirty="0" smtClean="0"/>
              <a:t>1999 </a:t>
            </a:r>
            <a:r>
              <a:rPr lang="en-US" sz="900" dirty="0"/>
              <a:t>Evidence for frequent OspC gene transfer between Borrelia </a:t>
            </a:r>
            <a:r>
              <a:rPr lang="en-US" sz="900" dirty="0" err="1"/>
              <a:t>valaisiana</a:t>
            </a:r>
            <a:r>
              <a:rPr lang="en-US" sz="900" dirty="0"/>
              <a:t> sp. </a:t>
            </a:r>
            <a:r>
              <a:rPr lang="en-US" sz="900" dirty="0" err="1"/>
              <a:t>nov.</a:t>
            </a:r>
            <a:r>
              <a:rPr lang="en-US" sz="900" dirty="0"/>
              <a:t> and other Lyme disease </a:t>
            </a:r>
            <a:r>
              <a:rPr lang="en-US" sz="900" dirty="0" smtClean="0"/>
              <a:t>spirochetes.</a:t>
            </a:r>
            <a:br>
              <a:rPr lang="en-US" sz="900" dirty="0" smtClean="0"/>
            </a:br>
            <a:r>
              <a:rPr lang="en-US" sz="900" dirty="0" smtClean="0"/>
              <a:t>Wang </a:t>
            </a:r>
            <a:r>
              <a:rPr lang="en-US" sz="900" dirty="0"/>
              <a:t>G et al. FEMS Microbiol </a:t>
            </a:r>
            <a:r>
              <a:rPr lang="en-US" sz="900" dirty="0" err="1"/>
              <a:t>Lett</a:t>
            </a:r>
            <a:r>
              <a:rPr lang="en-US" sz="900" dirty="0"/>
              <a:t>. 1999 Aug 15;177(2):289-96. PMID: </a:t>
            </a:r>
            <a:r>
              <a:rPr lang="en-US" sz="900" dirty="0" smtClean="0">
                <a:hlinkClick r:id="rId7"/>
              </a:rPr>
              <a:t>10474195</a:t>
            </a:r>
            <a:r>
              <a:rPr lang="en-US" sz="900" dirty="0" smtClean="0"/>
              <a:t/>
            </a:r>
            <a:br>
              <a:rPr lang="en-US" sz="900" dirty="0" smtClean="0"/>
            </a:br>
            <a:r>
              <a:rPr lang="en-US" sz="900" dirty="0" smtClean="0"/>
              <a:t>... our </a:t>
            </a:r>
            <a:r>
              <a:rPr lang="en-US" sz="900" dirty="0"/>
              <a:t>findings indicate that </a:t>
            </a:r>
            <a:r>
              <a:rPr lang="en-US" sz="900" dirty="0" err="1"/>
              <a:t>ospC</a:t>
            </a:r>
            <a:r>
              <a:rPr lang="en-US" sz="900" dirty="0"/>
              <a:t> gene transfer occurs between B. </a:t>
            </a:r>
            <a:r>
              <a:rPr lang="en-US" sz="900" dirty="0" err="1"/>
              <a:t>valaisiana</a:t>
            </a:r>
            <a:r>
              <a:rPr lang="en-US" sz="900" dirty="0"/>
              <a:t> and other Lyme disease spirochetes</a:t>
            </a:r>
            <a:r>
              <a:rPr lang="en-US" sz="900" dirty="0" smtClean="0"/>
              <a:t>.</a:t>
            </a:r>
          </a:p>
          <a:p>
            <a:r>
              <a:rPr lang="en-US" sz="900" dirty="0"/>
              <a:t>2003 Intra- and </a:t>
            </a:r>
            <a:r>
              <a:rPr lang="en-US" sz="900" dirty="0" err="1"/>
              <a:t>interbacterial</a:t>
            </a:r>
            <a:r>
              <a:rPr lang="en-US" sz="900" dirty="0"/>
              <a:t> genetic exchange of Lyme disease spirochete </a:t>
            </a:r>
            <a:r>
              <a:rPr lang="en-US" sz="900" dirty="0" err="1"/>
              <a:t>erp</a:t>
            </a:r>
            <a:r>
              <a:rPr lang="en-US" sz="900" dirty="0"/>
              <a:t> genes generates sequence identity amidst diversity. </a:t>
            </a:r>
            <a:br>
              <a:rPr lang="en-US" sz="900" dirty="0"/>
            </a:br>
            <a:r>
              <a:rPr lang="en-US" sz="900" dirty="0"/>
              <a:t>Stevenson </a:t>
            </a:r>
            <a:r>
              <a:rPr lang="en-US" sz="900" dirty="0" smtClean="0"/>
              <a:t>B ett.al. </a:t>
            </a:r>
            <a:r>
              <a:rPr lang="en-US" sz="900" dirty="0"/>
              <a:t>J Mol </a:t>
            </a:r>
            <a:r>
              <a:rPr lang="en-US" sz="900" dirty="0" err="1"/>
              <a:t>Evol</a:t>
            </a:r>
            <a:r>
              <a:rPr lang="en-US" sz="900" dirty="0"/>
              <a:t>. 2003 Sep;57(3):309-24. PMID: </a:t>
            </a:r>
            <a:r>
              <a:rPr lang="en-US" sz="900" dirty="0">
                <a:hlinkClick r:id="rId8"/>
              </a:rPr>
              <a:t>14629041</a:t>
            </a:r>
            <a:r>
              <a:rPr lang="en-US" sz="900" dirty="0"/>
              <a:t> </a:t>
            </a:r>
            <a:r>
              <a:rPr lang="en-US" sz="900" b="1" dirty="0"/>
              <a:t/>
            </a:r>
            <a:br>
              <a:rPr lang="en-US" sz="900" b="1" dirty="0"/>
            </a:br>
            <a:r>
              <a:rPr lang="en-US" sz="900" b="1" dirty="0"/>
              <a:t>… </a:t>
            </a:r>
            <a:r>
              <a:rPr lang="en-US" sz="900" dirty="0"/>
              <a:t>These studies also found the first evidence of </a:t>
            </a:r>
            <a:r>
              <a:rPr lang="en-US" sz="900" u="sng" dirty="0"/>
              <a:t>large-scale genetic exchanges between Lyme disease spirochetes</a:t>
            </a:r>
            <a:r>
              <a:rPr lang="en-US" sz="900" dirty="0"/>
              <a:t> in nature, including the apparent transfer of an entire cp32 plasmid between two different bacteria.</a:t>
            </a:r>
          </a:p>
          <a:p>
            <a:r>
              <a:rPr lang="en-US" sz="900" dirty="0" smtClean="0"/>
              <a:t>2004 </a:t>
            </a:r>
            <a:r>
              <a:rPr lang="en-US" sz="900" dirty="0"/>
              <a:t>Genetic exchange and plasmid transfers in Borrelia burgdorferi sensu stricto revealed by three-way genome comparisons and </a:t>
            </a:r>
            <a:r>
              <a:rPr lang="en-US" sz="900" dirty="0" err="1"/>
              <a:t>multilocus</a:t>
            </a:r>
            <a:r>
              <a:rPr lang="en-US" sz="900" dirty="0"/>
              <a:t> sequence </a:t>
            </a:r>
            <a:r>
              <a:rPr lang="en-US" sz="900" dirty="0" smtClean="0"/>
              <a:t>typing. </a:t>
            </a:r>
            <a:r>
              <a:rPr lang="en-US" sz="900" dirty="0" err="1" smtClean="0"/>
              <a:t>Qiu</a:t>
            </a:r>
            <a:r>
              <a:rPr lang="en-US" sz="900" dirty="0" smtClean="0"/>
              <a:t> </a:t>
            </a:r>
            <a:r>
              <a:rPr lang="en-US" sz="900" dirty="0"/>
              <a:t>WG et al. </a:t>
            </a:r>
            <a:r>
              <a:rPr lang="en-US" sz="900" dirty="0" err="1"/>
              <a:t>Proc</a:t>
            </a:r>
            <a:r>
              <a:rPr lang="en-US" sz="900" dirty="0"/>
              <a:t> </a:t>
            </a:r>
            <a:r>
              <a:rPr lang="en-US" sz="900" dirty="0" err="1"/>
              <a:t>Natl</a:t>
            </a:r>
            <a:r>
              <a:rPr lang="en-US" sz="900" dirty="0"/>
              <a:t> Acad </a:t>
            </a:r>
            <a:r>
              <a:rPr lang="en-US" sz="900" dirty="0" err="1"/>
              <a:t>Sci</a:t>
            </a:r>
            <a:r>
              <a:rPr lang="en-US" sz="900" dirty="0"/>
              <a:t> U S A. 2004 Sep 28;101(39):14150-5. </a:t>
            </a:r>
            <a:r>
              <a:rPr lang="en-US" sz="900" dirty="0" smtClean="0">
                <a:hlinkClick r:id="rId9"/>
              </a:rPr>
              <a:t>PMC</a:t>
            </a:r>
            <a:r>
              <a:rPr lang="en-US" sz="900" b="1" dirty="0" smtClean="0"/>
              <a:t/>
            </a:r>
            <a:br>
              <a:rPr lang="en-US" sz="900" b="1" dirty="0" smtClean="0"/>
            </a:br>
            <a:r>
              <a:rPr lang="en-US" sz="900" dirty="0" smtClean="0"/>
              <a:t>Comparative </a:t>
            </a:r>
            <a:r>
              <a:rPr lang="en-US" sz="900" dirty="0"/>
              <a:t>genomics of closely related bacterial isolates is a powerful method for uncovering virulence and other important genome elements. ... We conclude that B. burgdorferi undergoes genome-wide genetic exchange, </a:t>
            </a:r>
            <a:r>
              <a:rPr lang="en-US" sz="900" u="sng" dirty="0"/>
              <a:t>including plasmid transfers</a:t>
            </a:r>
            <a:r>
              <a:rPr lang="en-US" sz="900" dirty="0"/>
              <a:t>, and previous reports of its </a:t>
            </a:r>
            <a:r>
              <a:rPr lang="en-US" sz="900" dirty="0" err="1"/>
              <a:t>clonality</a:t>
            </a:r>
            <a:r>
              <a:rPr lang="en-US" sz="900" dirty="0"/>
              <a:t> are artifacts from the use of geographically and ecological isolated samples. </a:t>
            </a:r>
            <a:r>
              <a:rPr lang="en-US" sz="900" u="sng" dirty="0"/>
              <a:t>Frequent recombination implies a potential for rapid adaptive evolution and a possible polygenic basis of B. burgdorferi pathogenicity</a:t>
            </a:r>
            <a:r>
              <a:rPr lang="en-US" sz="900" u="sng" dirty="0" smtClean="0"/>
              <a:t>.</a:t>
            </a:r>
          </a:p>
          <a:p>
            <a:r>
              <a:rPr lang="en-US" sz="900" dirty="0"/>
              <a:t>2007 Evidence of a conjugal </a:t>
            </a:r>
            <a:r>
              <a:rPr lang="en-US" sz="900" b="1" dirty="0">
                <a:solidFill>
                  <a:srgbClr val="FF0000"/>
                </a:solidFill>
              </a:rPr>
              <a:t>erythromycin resistance </a:t>
            </a:r>
            <a:r>
              <a:rPr lang="en-US" sz="900" dirty="0"/>
              <a:t>element in the Lyme disease spirochete Borrelia burgdorferi. </a:t>
            </a:r>
            <a:br>
              <a:rPr lang="en-US" sz="900" dirty="0"/>
            </a:br>
            <a:r>
              <a:rPr lang="en-US" sz="900" dirty="0"/>
              <a:t>Jackson CR et al. </a:t>
            </a:r>
            <a:r>
              <a:rPr lang="en-US" sz="900" dirty="0" err="1"/>
              <a:t>Int</a:t>
            </a:r>
            <a:r>
              <a:rPr lang="en-US" sz="900" dirty="0"/>
              <a:t> J </a:t>
            </a:r>
            <a:r>
              <a:rPr lang="en-US" sz="900" dirty="0" err="1"/>
              <a:t>Antimicrob</a:t>
            </a:r>
            <a:r>
              <a:rPr lang="en-US" sz="900" dirty="0"/>
              <a:t> Agents. 2007 Dec;30(6):496-504. </a:t>
            </a:r>
            <a:r>
              <a:rPr lang="en-US" sz="900" dirty="0">
                <a:hlinkClick r:id="rId10"/>
              </a:rPr>
              <a:t>PMC</a:t>
            </a:r>
            <a:r>
              <a:rPr lang="en-US" sz="900" dirty="0"/>
              <a:t/>
            </a:r>
            <a:br>
              <a:rPr lang="en-US" sz="900" dirty="0"/>
            </a:br>
            <a:r>
              <a:rPr lang="en-US" sz="900" dirty="0" smtClean="0"/>
              <a:t>… An </a:t>
            </a:r>
            <a:r>
              <a:rPr lang="en-US" sz="900" dirty="0" err="1"/>
              <a:t>intergeneric</a:t>
            </a:r>
            <a:r>
              <a:rPr lang="en-US" sz="900" dirty="0"/>
              <a:t> conjugal system in B. burgdorferi suggests that </a:t>
            </a:r>
            <a:r>
              <a:rPr lang="en-US" sz="900" u="sng" dirty="0"/>
              <a:t>horizontal gene transfer</a:t>
            </a:r>
            <a:r>
              <a:rPr lang="en-US" sz="900" dirty="0"/>
              <a:t> may play a role in its evolution and is a potential tool for developing new genetic systems to study the pathogenesis of Lyme disease.</a:t>
            </a:r>
          </a:p>
          <a:p>
            <a:r>
              <a:rPr lang="en-US" sz="900" dirty="0" smtClean="0"/>
              <a:t>2011 </a:t>
            </a:r>
            <a:r>
              <a:rPr lang="en-US" sz="900" b="1" dirty="0" smtClean="0"/>
              <a:t>Evidence </a:t>
            </a:r>
            <a:r>
              <a:rPr lang="en-US" sz="900" b="1" dirty="0"/>
              <a:t>of direct cell-cell fusion in Borrelia by cryogenic electron </a:t>
            </a:r>
            <a:r>
              <a:rPr lang="en-US" sz="900" b="1" dirty="0" smtClean="0"/>
              <a:t>tomography</a:t>
            </a:r>
            <a:r>
              <a:rPr lang="en-US" sz="900" dirty="0" smtClean="0"/>
              <a:t>.  </a:t>
            </a:r>
            <a:br>
              <a:rPr lang="en-US" sz="900" dirty="0" smtClean="0"/>
            </a:br>
            <a:r>
              <a:rPr lang="en-US" sz="900" dirty="0" err="1" smtClean="0"/>
              <a:t>Kudryashev</a:t>
            </a:r>
            <a:r>
              <a:rPr lang="en-US" sz="900" dirty="0" smtClean="0"/>
              <a:t> </a:t>
            </a:r>
            <a:r>
              <a:rPr lang="en-US" sz="900" dirty="0"/>
              <a:t>M et al. Cell Microbiol. 2011 May;13(5):731-41. </a:t>
            </a:r>
            <a:r>
              <a:rPr lang="en-US" sz="900" dirty="0" err="1"/>
              <a:t>doi</a:t>
            </a:r>
            <a:r>
              <a:rPr lang="en-US" sz="900" dirty="0"/>
              <a:t>: 10.1111/j.1462-5822.2011.01571.x. PMID: </a:t>
            </a:r>
            <a:r>
              <a:rPr lang="en-US" sz="900" dirty="0" smtClean="0">
                <a:hlinkClick r:id="rId11"/>
              </a:rPr>
              <a:t>21276171</a:t>
            </a:r>
            <a:r>
              <a:rPr lang="en-US" sz="900" dirty="0" smtClean="0"/>
              <a:t/>
            </a:r>
            <a:br>
              <a:rPr lang="en-US" sz="900" dirty="0" smtClean="0"/>
            </a:br>
            <a:r>
              <a:rPr lang="en-US" sz="900" dirty="0" smtClean="0"/>
              <a:t>…  </a:t>
            </a:r>
            <a:r>
              <a:rPr lang="en-US" sz="900" u="sng" dirty="0" smtClean="0"/>
              <a:t>these </a:t>
            </a:r>
            <a:r>
              <a:rPr lang="en-US" sz="900" u="sng" dirty="0"/>
              <a:t>spirochetes can associate with each other during movement.</a:t>
            </a:r>
            <a:r>
              <a:rPr lang="en-US" sz="900" dirty="0"/>
              <a:t> Using </a:t>
            </a:r>
            <a:r>
              <a:rPr lang="en-US" sz="900" dirty="0" err="1"/>
              <a:t>cryo</a:t>
            </a:r>
            <a:r>
              <a:rPr lang="en-US" sz="900" dirty="0"/>
              <a:t>-electron tomography, we observed closely associated Borrelia cells. Some of these showed </a:t>
            </a:r>
            <a:r>
              <a:rPr lang="en-US" sz="900" dirty="0" smtClean="0"/>
              <a:t> a </a:t>
            </a:r>
            <a:r>
              <a:rPr lang="en-US" sz="900" b="1" dirty="0"/>
              <a:t>single outer membrane surrounding two longitudinally arranged cytoplasmic cylinders</a:t>
            </a:r>
            <a:r>
              <a:rPr lang="en-US" sz="900" dirty="0"/>
              <a:t>. </a:t>
            </a:r>
            <a:r>
              <a:rPr lang="en-US" sz="900" b="1" dirty="0"/>
              <a:t>We also observed fusion of two cytoplasmic cylinders and differences in the surface layer density of fused spirochetes. </a:t>
            </a:r>
            <a:r>
              <a:rPr lang="en-US" sz="900" dirty="0"/>
              <a:t>These processes could play a role in the interaction of Borrelia species with the host's immune system</a:t>
            </a:r>
            <a:r>
              <a:rPr lang="en-US" sz="900" dirty="0" smtClean="0"/>
              <a:t>.</a:t>
            </a:r>
            <a:br>
              <a:rPr lang="en-US" sz="900" dirty="0" smtClean="0"/>
            </a:br>
            <a:endParaRPr lang="en-US" sz="900" dirty="0"/>
          </a:p>
        </p:txBody>
      </p:sp>
    </p:spTree>
    <p:extLst>
      <p:ext uri="{BB962C8B-B14F-4D97-AF65-F5344CB8AC3E}">
        <p14:creationId xmlns:p14="http://schemas.microsoft.com/office/powerpoint/2010/main" val="899041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US" dirty="0" smtClean="0"/>
              <a:t>PCR </a:t>
            </a:r>
            <a:r>
              <a:rPr lang="en-US" sz="2000" b="1" dirty="0" err="1" smtClean="0"/>
              <a:t>multilocus</a:t>
            </a:r>
            <a:r>
              <a:rPr lang="en-US" sz="2000" b="1" dirty="0" smtClean="0"/>
              <a:t> </a:t>
            </a:r>
            <a:r>
              <a:rPr lang="en-US" sz="2000" b="1" dirty="0" smtClean="0"/>
              <a:t>sequence typing</a:t>
            </a:r>
            <a:r>
              <a:rPr lang="en-US" sz="2000" dirty="0" smtClean="0"/>
              <a:t> (MLST) </a:t>
            </a:r>
            <a:r>
              <a:rPr lang="en-US" sz="2000" dirty="0" smtClean="0"/>
              <a:t/>
            </a:r>
            <a:br>
              <a:rPr lang="en-US" sz="2000" dirty="0" smtClean="0"/>
            </a:br>
            <a:r>
              <a:rPr lang="en-US" sz="2000" dirty="0" smtClean="0"/>
              <a:t>- and </a:t>
            </a:r>
            <a:r>
              <a:rPr lang="en-US" sz="2000" dirty="0" smtClean="0"/>
              <a:t>analysis of outer surface protein C gene (</a:t>
            </a:r>
            <a:r>
              <a:rPr lang="en-US" sz="2000" dirty="0" err="1" smtClean="0"/>
              <a:t>ospC</a:t>
            </a:r>
            <a:r>
              <a:rPr lang="en-US" sz="2000" dirty="0" smtClean="0"/>
              <a:t>) alleles. </a:t>
            </a:r>
            <a:endParaRPr lang="en-US" dirty="0"/>
          </a:p>
        </p:txBody>
      </p:sp>
      <p:sp>
        <p:nvSpPr>
          <p:cNvPr id="5" name="Pladsholder til indhold 4"/>
          <p:cNvSpPr>
            <a:spLocks noGrp="1"/>
          </p:cNvSpPr>
          <p:nvPr>
            <p:ph sz="quarter" idx="1"/>
          </p:nvPr>
        </p:nvSpPr>
        <p:spPr/>
        <p:txBody>
          <a:bodyPr>
            <a:normAutofit/>
          </a:bodyPr>
          <a:lstStyle/>
          <a:p>
            <a:r>
              <a:rPr lang="en-US" sz="1600" b="1" dirty="0" smtClean="0"/>
              <a:t>Investigation of genotypes of Borrelia burgdorferi in Ixodes scapularis ticks collected during surveillance in </a:t>
            </a:r>
            <a:r>
              <a:rPr lang="en-US" sz="1600" b="1" u="sng" dirty="0" smtClean="0"/>
              <a:t>Canada</a:t>
            </a:r>
            <a:r>
              <a:rPr lang="en-US" sz="1600" b="1" dirty="0" smtClean="0"/>
              <a:t>.</a:t>
            </a:r>
            <a:r>
              <a:rPr lang="en-US" sz="2000" b="1" dirty="0" smtClean="0"/>
              <a:t/>
            </a:r>
            <a:br>
              <a:rPr lang="en-US" sz="2000" b="1" dirty="0" smtClean="0"/>
            </a:br>
            <a:r>
              <a:rPr lang="en-US" sz="1400" b="1" dirty="0" smtClean="0"/>
              <a:t>Ogden et al. </a:t>
            </a:r>
            <a:r>
              <a:rPr lang="en-US" sz="1800" b="1" dirty="0" smtClean="0"/>
              <a:t/>
            </a:r>
            <a:br>
              <a:rPr lang="en-US" sz="1800" b="1" dirty="0" smtClean="0"/>
            </a:br>
            <a:r>
              <a:rPr lang="en-US" sz="1400" dirty="0" smtClean="0"/>
              <a:t>Appl Environ Microbiol. 2011 May;77(10):3244-54. </a:t>
            </a:r>
            <a:r>
              <a:rPr lang="en-US" sz="1400" dirty="0" err="1" smtClean="0"/>
              <a:t>doi</a:t>
            </a:r>
            <a:r>
              <a:rPr lang="en-US" sz="1400" dirty="0" smtClean="0"/>
              <a:t>: 10.1128/AEM.02636-10. </a:t>
            </a:r>
            <a:r>
              <a:rPr lang="en-US" sz="1400" dirty="0" smtClean="0"/>
              <a:t>PMID: </a:t>
            </a:r>
            <a:r>
              <a:rPr lang="en-US" sz="1600" dirty="0" smtClean="0">
                <a:hlinkClick r:id="rId2"/>
              </a:rPr>
              <a:t>21421790</a:t>
            </a:r>
            <a:endParaRPr lang="en-US" sz="1600" dirty="0" smtClean="0"/>
          </a:p>
          <a:p>
            <a:r>
              <a:rPr lang="en-US" sz="1200" dirty="0" smtClean="0"/>
              <a:t>The </a:t>
            </a:r>
            <a:r>
              <a:rPr lang="en-US" sz="1200" b="1" dirty="0" smtClean="0"/>
              <a:t>genetic diversity</a:t>
            </a:r>
            <a:r>
              <a:rPr lang="en-US" sz="1200" dirty="0" smtClean="0"/>
              <a:t> of Borrelia burgdorferi sensu stricto, the agent of Lyme disease in North America, </a:t>
            </a:r>
            <a:r>
              <a:rPr lang="en-US" sz="1200" b="1" dirty="0" smtClean="0"/>
              <a:t>has consequences for the performance of serological diagnostic tests and disease severity</a:t>
            </a:r>
            <a:r>
              <a:rPr lang="en-US" sz="1200" dirty="0" smtClean="0"/>
              <a:t>. </a:t>
            </a:r>
          </a:p>
          <a:p>
            <a:r>
              <a:rPr lang="en-US" sz="1200" dirty="0" smtClean="0"/>
              <a:t>309 infected </a:t>
            </a:r>
            <a:r>
              <a:rPr lang="en-US" sz="1200" u="sng" dirty="0" smtClean="0"/>
              <a:t>adult</a:t>
            </a:r>
            <a:r>
              <a:rPr lang="en-US" sz="1200" dirty="0" smtClean="0"/>
              <a:t> Ixodes scapularis ticks</a:t>
            </a:r>
          </a:p>
          <a:p>
            <a:r>
              <a:rPr lang="en-US" sz="1200" b="1" dirty="0" smtClean="0"/>
              <a:t>6 </a:t>
            </a:r>
            <a:r>
              <a:rPr lang="en-US" sz="1200" b="1" i="1" dirty="0" smtClean="0"/>
              <a:t>Borrelia miyamotoi</a:t>
            </a:r>
          </a:p>
          <a:p>
            <a:r>
              <a:rPr lang="en-US" sz="1200" b="1" dirty="0" smtClean="0"/>
              <a:t>1 </a:t>
            </a:r>
            <a:r>
              <a:rPr lang="en-US" sz="1200" b="1" i="1" dirty="0" smtClean="0"/>
              <a:t>Borrelia </a:t>
            </a:r>
            <a:r>
              <a:rPr lang="en-US" sz="1200" b="1" i="1" dirty="0" err="1" smtClean="0"/>
              <a:t>kurtenbachii</a:t>
            </a:r>
            <a:endParaRPr lang="en-US" sz="1200" b="1" i="1" dirty="0" smtClean="0"/>
          </a:p>
          <a:p>
            <a:r>
              <a:rPr lang="en-US" sz="1200" dirty="0" smtClean="0"/>
              <a:t>142 B. burgdorferi sequence types (STs) described from the United </a:t>
            </a:r>
            <a:r>
              <a:rPr lang="en-US" sz="1200" dirty="0" smtClean="0"/>
              <a:t>States</a:t>
            </a:r>
            <a:br>
              <a:rPr lang="en-US" sz="1200" dirty="0" smtClean="0"/>
            </a:br>
            <a:r>
              <a:rPr lang="en-US" sz="1200" b="1" dirty="0" smtClean="0"/>
              <a:t>58 </a:t>
            </a:r>
            <a:r>
              <a:rPr lang="en-US" sz="1200" b="1" dirty="0" smtClean="0"/>
              <a:t>B. burgdorferi of 1 of 19 novel or </a:t>
            </a:r>
            <a:r>
              <a:rPr lang="en-US" sz="1200" b="1" dirty="0" err="1" smtClean="0"/>
              <a:t>undescribed</a:t>
            </a:r>
            <a:r>
              <a:rPr lang="en-US" sz="1200" b="1" dirty="0" smtClean="0"/>
              <a:t> STs</a:t>
            </a:r>
            <a:r>
              <a:rPr lang="en-US" sz="1200" dirty="0" smtClean="0"/>
              <a:t>, which were single-, double-, or triple-locus variants of STs first described in the United </a:t>
            </a:r>
            <a:r>
              <a:rPr lang="en-US" sz="1200" dirty="0" smtClean="0"/>
              <a:t>States. </a:t>
            </a:r>
            <a:br>
              <a:rPr lang="en-US" sz="1200" dirty="0" smtClean="0"/>
            </a:br>
            <a:r>
              <a:rPr lang="en-US" sz="1200" dirty="0" smtClean="0"/>
              <a:t>Seventeen </a:t>
            </a:r>
            <a:r>
              <a:rPr lang="en-US" sz="1200" dirty="0" err="1" smtClean="0"/>
              <a:t>ospC</a:t>
            </a:r>
            <a:r>
              <a:rPr lang="en-US" sz="1200" dirty="0" smtClean="0"/>
              <a:t> alleles were identified in 309 B. burgdorferi-infected </a:t>
            </a:r>
            <a:r>
              <a:rPr lang="en-US" sz="1200" dirty="0" smtClean="0"/>
              <a:t>ticks.</a:t>
            </a:r>
            <a:br>
              <a:rPr lang="en-US" sz="1200" dirty="0" smtClean="0"/>
            </a:br>
            <a:r>
              <a:rPr lang="en-US" sz="1200" dirty="0" smtClean="0"/>
              <a:t>Geographic </a:t>
            </a:r>
            <a:r>
              <a:rPr lang="en-US" sz="1200" dirty="0" smtClean="0"/>
              <a:t>analysis of STs and </a:t>
            </a:r>
            <a:r>
              <a:rPr lang="en-US" sz="1200" dirty="0" err="1" smtClean="0"/>
              <a:t>ospC</a:t>
            </a:r>
            <a:r>
              <a:rPr lang="en-US" sz="1200" dirty="0" smtClean="0"/>
              <a:t> alleles were consistent with south-to-north dispersion of infected ticks from U.S. sources on </a:t>
            </a:r>
            <a:r>
              <a:rPr lang="en-US" sz="1200" b="1" dirty="0" smtClean="0"/>
              <a:t>migratory </a:t>
            </a:r>
            <a:r>
              <a:rPr lang="en-US" sz="1200" b="1" dirty="0" smtClean="0"/>
              <a:t>birds</a:t>
            </a:r>
            <a:r>
              <a:rPr lang="en-US" sz="1200" dirty="0" smtClean="0"/>
              <a:t>. </a:t>
            </a:r>
            <a:endParaRPr lang="en-US" sz="1200" dirty="0" smtClean="0"/>
          </a:p>
          <a:p>
            <a:endParaRPr lang="da-DK" sz="1200" i="1" dirty="0"/>
          </a:p>
          <a:p>
            <a:r>
              <a:rPr lang="da-DK" sz="1200" i="1" dirty="0" smtClean="0"/>
              <a:t>With all </a:t>
            </a:r>
            <a:r>
              <a:rPr lang="da-DK" sz="1200" i="1" dirty="0" err="1" smtClean="0"/>
              <a:t>this</a:t>
            </a:r>
            <a:r>
              <a:rPr lang="da-DK" sz="1200" i="1" dirty="0" smtClean="0"/>
              <a:t> </a:t>
            </a:r>
            <a:r>
              <a:rPr lang="da-DK" sz="1200" i="1" dirty="0" err="1" smtClean="0"/>
              <a:t>variability</a:t>
            </a:r>
            <a:r>
              <a:rPr lang="da-DK" sz="1200" i="1" dirty="0" smtClean="0"/>
              <a:t> and </a:t>
            </a:r>
            <a:r>
              <a:rPr lang="da-DK" sz="1200" i="1" dirty="0" err="1" smtClean="0"/>
              <a:t>exchange</a:t>
            </a:r>
            <a:r>
              <a:rPr lang="da-DK" sz="1200" i="1" dirty="0" smtClean="0"/>
              <a:t> </a:t>
            </a:r>
            <a:endParaRPr lang="en-US" sz="1200" i="1" dirty="0" smtClean="0"/>
          </a:p>
        </p:txBody>
      </p:sp>
      <p:sp>
        <p:nvSpPr>
          <p:cNvPr id="2" name="Rektangel 1"/>
          <p:cNvSpPr/>
          <p:nvPr/>
        </p:nvSpPr>
        <p:spPr>
          <a:xfrm>
            <a:off x="739879" y="2924944"/>
            <a:ext cx="1887905" cy="576064"/>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71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435280" cy="914400"/>
          </a:xfrm>
        </p:spPr>
        <p:txBody>
          <a:bodyPr>
            <a:normAutofit fontScale="90000"/>
          </a:bodyPr>
          <a:lstStyle/>
          <a:p>
            <a:r>
              <a:rPr lang="da-DK" dirty="0" smtClean="0"/>
              <a:t>Sick from </a:t>
            </a:r>
            <a:r>
              <a:rPr lang="da-DK" dirty="0" err="1" smtClean="0"/>
              <a:t>infection</a:t>
            </a:r>
            <a:r>
              <a:rPr lang="da-DK" dirty="0" smtClean="0"/>
              <a:t> with </a:t>
            </a:r>
            <a:r>
              <a:rPr lang="da-DK" dirty="0" err="1" smtClean="0"/>
              <a:t>any</a:t>
            </a:r>
            <a:r>
              <a:rPr lang="da-DK" dirty="0" smtClean="0"/>
              <a:t> BORRELIA </a:t>
            </a:r>
            <a:r>
              <a:rPr lang="da-DK" dirty="0" err="1" smtClean="0"/>
              <a:t>spp</a:t>
            </a:r>
            <a:r>
              <a:rPr lang="da-DK" dirty="0" smtClean="0"/>
              <a:t>. </a:t>
            </a:r>
            <a:br>
              <a:rPr lang="da-DK" dirty="0" smtClean="0"/>
            </a:br>
            <a:r>
              <a:rPr lang="da-DK" dirty="0" smtClean="0"/>
              <a:t>= </a:t>
            </a:r>
            <a:r>
              <a:rPr lang="da-DK" dirty="0" smtClean="0"/>
              <a:t>BORRELIOSIS, is </a:t>
            </a:r>
            <a:r>
              <a:rPr lang="da-DK" dirty="0" smtClean="0"/>
              <a:t>more </a:t>
            </a:r>
            <a:r>
              <a:rPr lang="da-DK" dirty="0" err="1" smtClean="0"/>
              <a:t>than</a:t>
            </a:r>
            <a:r>
              <a:rPr lang="da-DK" dirty="0" smtClean="0"/>
              <a:t> </a:t>
            </a:r>
            <a:r>
              <a:rPr lang="da-DK" u="sng" dirty="0" err="1" smtClean="0"/>
              <a:t>Lyme</a:t>
            </a:r>
            <a:r>
              <a:rPr lang="da-DK" u="sng" dirty="0" smtClean="0"/>
              <a:t> </a:t>
            </a:r>
            <a:r>
              <a:rPr lang="da-DK" u="sng" dirty="0" err="1" smtClean="0"/>
              <a:t>disease</a:t>
            </a:r>
            <a:r>
              <a:rPr lang="da-DK" dirty="0" smtClean="0"/>
              <a:t>!</a:t>
            </a:r>
            <a:endParaRPr lang="da-DK" dirty="0"/>
          </a:p>
        </p:txBody>
      </p:sp>
      <p:sp>
        <p:nvSpPr>
          <p:cNvPr id="3" name="Tekstboks 2"/>
          <p:cNvSpPr txBox="1"/>
          <p:nvPr/>
        </p:nvSpPr>
        <p:spPr>
          <a:xfrm>
            <a:off x="539552" y="1412775"/>
            <a:ext cx="8496944" cy="4847481"/>
          </a:xfrm>
          <a:prstGeom prst="rect">
            <a:avLst/>
          </a:prstGeom>
          <a:noFill/>
        </p:spPr>
        <p:txBody>
          <a:bodyPr wrap="square" rtlCol="0">
            <a:spAutoFit/>
          </a:bodyPr>
          <a:lstStyle/>
          <a:p>
            <a:r>
              <a:rPr lang="en-US" sz="2000" u="sng" dirty="0" smtClean="0">
                <a:solidFill>
                  <a:prstClr val="black"/>
                </a:solidFill>
              </a:rPr>
              <a:t>POINT: Great diversity, antigenic variation, master of disguise, nearly perfect parasites, multiple hosts, the BORRELIA  family survives all … </a:t>
            </a:r>
            <a:r>
              <a:rPr lang="en-US" sz="2400" dirty="0" smtClean="0">
                <a:solidFill>
                  <a:prstClr val="black"/>
                </a:solidFill>
              </a:rPr>
              <a:t/>
            </a:r>
            <a:br>
              <a:rPr lang="en-US" sz="2400" dirty="0" smtClean="0">
                <a:solidFill>
                  <a:prstClr val="black"/>
                </a:solidFill>
              </a:rPr>
            </a:br>
            <a:r>
              <a:rPr lang="en-US" sz="1600" dirty="0" smtClean="0">
                <a:solidFill>
                  <a:prstClr val="black"/>
                </a:solidFill>
              </a:rPr>
              <a:t>Since 1992 and PCR </a:t>
            </a:r>
            <a:r>
              <a:rPr lang="en-US" sz="1400" dirty="0" smtClean="0">
                <a:solidFill>
                  <a:prstClr val="black"/>
                </a:solidFill>
              </a:rPr>
              <a:t>=&gt; ever enlarging numbers of sub-spp. found – they are differentiated by:</a:t>
            </a:r>
          </a:p>
          <a:p>
            <a:pPr marL="457200" indent="-457200">
              <a:buFont typeface="Arial" pitchFamily="34" charset="0"/>
              <a:buChar char="•"/>
            </a:pPr>
            <a:r>
              <a:rPr lang="en-US" sz="1400" dirty="0" smtClean="0">
                <a:solidFill>
                  <a:prstClr val="black"/>
                </a:solidFill>
              </a:rPr>
              <a:t>Genes =&gt; </a:t>
            </a:r>
          </a:p>
          <a:p>
            <a:pPr marL="457200" indent="-457200">
              <a:buFont typeface="Arial" pitchFamily="34" charset="0"/>
              <a:buChar char="•"/>
            </a:pPr>
            <a:r>
              <a:rPr lang="en-US" sz="1400" dirty="0" smtClean="0">
                <a:solidFill>
                  <a:prstClr val="black"/>
                </a:solidFill>
              </a:rPr>
              <a:t>Surface antigens (some highly variable, Vmp, VlsE) =&gt;</a:t>
            </a:r>
          </a:p>
          <a:p>
            <a:pPr marL="457200" indent="-457200">
              <a:buFont typeface="Arial" pitchFamily="34" charset="0"/>
              <a:buChar char="•"/>
            </a:pPr>
            <a:r>
              <a:rPr lang="en-US" sz="1400" u="sng" dirty="0" smtClean="0">
                <a:solidFill>
                  <a:prstClr val="black"/>
                </a:solidFill>
              </a:rPr>
              <a:t>Antibodies raised against Borreliae vary and change over the disease course!</a:t>
            </a:r>
            <a:br>
              <a:rPr lang="en-US" sz="1400" u="sng" dirty="0" smtClean="0">
                <a:solidFill>
                  <a:prstClr val="black"/>
                </a:solidFill>
              </a:rPr>
            </a:br>
            <a:endParaRPr lang="en-US" sz="900" dirty="0" smtClean="0">
              <a:solidFill>
                <a:prstClr val="black"/>
              </a:solidFill>
            </a:endParaRPr>
          </a:p>
          <a:p>
            <a:r>
              <a:rPr lang="en-US" sz="1600" b="1" dirty="0" smtClean="0">
                <a:solidFill>
                  <a:prstClr val="black"/>
                </a:solidFill>
              </a:rPr>
              <a:t>SO - can ONE </a:t>
            </a:r>
            <a:r>
              <a:rPr lang="en-US" sz="1600" b="1" u="sng" dirty="0" smtClean="0">
                <a:solidFill>
                  <a:prstClr val="black"/>
                </a:solidFill>
              </a:rPr>
              <a:t>serology test</a:t>
            </a:r>
            <a:r>
              <a:rPr lang="en-US" sz="1600" b="1" dirty="0" smtClean="0">
                <a:solidFill>
                  <a:prstClr val="black"/>
                </a:solidFill>
              </a:rPr>
              <a:t>, with ONE antigen, from ONE sub-spp. </a:t>
            </a:r>
            <a:br>
              <a:rPr lang="en-US" sz="1600" b="1" dirty="0" smtClean="0">
                <a:solidFill>
                  <a:prstClr val="black"/>
                </a:solidFill>
              </a:rPr>
            </a:br>
            <a:r>
              <a:rPr lang="en-US" sz="1600" b="1" dirty="0" smtClean="0">
                <a:solidFill>
                  <a:prstClr val="black"/>
                </a:solidFill>
              </a:rPr>
              <a:t>DETECT ALL BORRELIA sub-SPP. Equally well? – that is very unlikely</a:t>
            </a:r>
            <a:br>
              <a:rPr lang="en-US" sz="1600" b="1" dirty="0" smtClean="0">
                <a:solidFill>
                  <a:prstClr val="black"/>
                </a:solidFill>
              </a:rPr>
            </a:br>
            <a:r>
              <a:rPr lang="en-US" sz="1600" b="1" dirty="0" smtClean="0">
                <a:solidFill>
                  <a:prstClr val="black"/>
                </a:solidFill>
              </a:rPr>
              <a:t>- </a:t>
            </a:r>
            <a:r>
              <a:rPr lang="en-US" sz="1600" b="1" u="sng" dirty="0" smtClean="0">
                <a:solidFill>
                  <a:prstClr val="black"/>
                </a:solidFill>
              </a:rPr>
              <a:t>as it was pointed out by Felsenfeld already back in 1971!</a:t>
            </a:r>
          </a:p>
          <a:p>
            <a:r>
              <a:rPr lang="en-US" sz="1600" b="1" dirty="0" smtClean="0">
                <a:solidFill>
                  <a:prstClr val="black"/>
                </a:solidFill>
              </a:rPr>
              <a:t>And with the genetic variance / flux / conjugation we may not rely on PCRs that only search for single genes (</a:t>
            </a:r>
            <a:r>
              <a:rPr lang="en-US" sz="1600" b="1" dirty="0" err="1" smtClean="0">
                <a:solidFill>
                  <a:prstClr val="black"/>
                </a:solidFill>
              </a:rPr>
              <a:t>ospA</a:t>
            </a:r>
            <a:r>
              <a:rPr lang="en-US" sz="1600" b="1" dirty="0" smtClean="0">
                <a:solidFill>
                  <a:prstClr val="black"/>
                </a:solidFill>
              </a:rPr>
              <a:t> for instance may be absent) in patient strain? </a:t>
            </a:r>
          </a:p>
          <a:p>
            <a:r>
              <a:rPr lang="en-US" b="1" u="sng" dirty="0" smtClean="0">
                <a:solidFill>
                  <a:prstClr val="black"/>
                </a:solidFill>
              </a:rPr>
              <a:t>  </a:t>
            </a:r>
            <a:r>
              <a:rPr lang="en-US" dirty="0" smtClean="0">
                <a:solidFill>
                  <a:prstClr val="black"/>
                </a:solidFill>
              </a:rPr>
              <a:t/>
            </a:r>
            <a:br>
              <a:rPr lang="en-US" dirty="0" smtClean="0">
                <a:solidFill>
                  <a:prstClr val="black"/>
                </a:solidFill>
              </a:rPr>
            </a:br>
            <a:r>
              <a:rPr lang="en-US" sz="1400" b="1" dirty="0" smtClean="0">
                <a:solidFill>
                  <a:prstClr val="black"/>
                </a:solidFill>
              </a:rPr>
              <a:t>HUMAN cases</a:t>
            </a:r>
            <a:r>
              <a:rPr lang="en-US" sz="1400" dirty="0" smtClean="0">
                <a:solidFill>
                  <a:prstClr val="black"/>
                </a:solidFill>
              </a:rPr>
              <a:t> infected with ”new” types: </a:t>
            </a:r>
            <a:r>
              <a:rPr lang="en-US" sz="1400" b="1" i="1" dirty="0" smtClean="0">
                <a:solidFill>
                  <a:prstClr val="black"/>
                </a:solidFill>
              </a:rPr>
              <a:t>B. </a:t>
            </a:r>
            <a:r>
              <a:rPr lang="en-US" sz="1400" b="1" i="1" dirty="0" err="1" smtClean="0">
                <a:solidFill>
                  <a:prstClr val="black"/>
                </a:solidFill>
              </a:rPr>
              <a:t>lusitaniae</a:t>
            </a:r>
            <a:r>
              <a:rPr lang="en-US" sz="1400" b="1" dirty="0" smtClean="0">
                <a:solidFill>
                  <a:prstClr val="black"/>
                </a:solidFill>
              </a:rPr>
              <a:t> &amp; </a:t>
            </a:r>
            <a:r>
              <a:rPr lang="en-US" sz="1400" b="1" i="1" dirty="0" smtClean="0">
                <a:solidFill>
                  <a:prstClr val="black"/>
                </a:solidFill>
              </a:rPr>
              <a:t>B. </a:t>
            </a:r>
            <a:r>
              <a:rPr lang="en-US" sz="1400" b="1" i="1" dirty="0" err="1" smtClean="0">
                <a:solidFill>
                  <a:prstClr val="black"/>
                </a:solidFill>
              </a:rPr>
              <a:t>valaisiana</a:t>
            </a:r>
            <a:r>
              <a:rPr lang="en-US" sz="1400" dirty="0" smtClean="0">
                <a:solidFill>
                  <a:prstClr val="black"/>
                </a:solidFill>
              </a:rPr>
              <a:t> (BTW both found in </a:t>
            </a:r>
            <a:r>
              <a:rPr lang="en-US" sz="1400" dirty="0" err="1" smtClean="0">
                <a:solidFill>
                  <a:prstClr val="black"/>
                </a:solidFill>
                <a:hlinkClick r:id="rId2"/>
              </a:rPr>
              <a:t>danish</a:t>
            </a:r>
            <a:r>
              <a:rPr lang="en-US" sz="1400" dirty="0" smtClean="0">
                <a:solidFill>
                  <a:prstClr val="black"/>
                </a:solidFill>
                <a:hlinkClick r:id="rId2"/>
              </a:rPr>
              <a:t> ticks</a:t>
            </a:r>
            <a:r>
              <a:rPr lang="en-US" sz="1400" dirty="0" smtClean="0">
                <a:solidFill>
                  <a:prstClr val="black"/>
                </a:solidFill>
              </a:rPr>
              <a:t>) had </a:t>
            </a:r>
            <a:r>
              <a:rPr lang="en-US" sz="1400" b="1" dirty="0" smtClean="0">
                <a:solidFill>
                  <a:srgbClr val="FF0000"/>
                </a:solidFill>
              </a:rPr>
              <a:t>no detectable antibodies </a:t>
            </a:r>
            <a:r>
              <a:rPr lang="en-US" sz="1400" dirty="0" smtClean="0">
                <a:solidFill>
                  <a:prstClr val="black"/>
                </a:solidFill>
              </a:rPr>
              <a:t>in serum measured by serology test with antigens from 3 old European </a:t>
            </a:r>
            <a:r>
              <a:rPr lang="en-US" sz="1400" i="1" dirty="0" smtClean="0">
                <a:solidFill>
                  <a:prstClr val="black"/>
                </a:solidFill>
              </a:rPr>
              <a:t>Borrelia burgdorferi sensu lato</a:t>
            </a:r>
            <a:r>
              <a:rPr lang="en-US" sz="1400" dirty="0" smtClean="0">
                <a:solidFill>
                  <a:prstClr val="black"/>
                </a:solidFill>
              </a:rPr>
              <a:t> strains</a:t>
            </a:r>
            <a:br>
              <a:rPr lang="en-US" sz="1400" dirty="0" smtClean="0">
                <a:solidFill>
                  <a:prstClr val="black"/>
                </a:solidFill>
              </a:rPr>
            </a:br>
            <a:r>
              <a:rPr lang="en-US" sz="1400" dirty="0" smtClean="0">
                <a:solidFill>
                  <a:prstClr val="black"/>
                </a:solidFill>
              </a:rPr>
              <a:t>- despite they had MUCH longer </a:t>
            </a:r>
            <a:r>
              <a:rPr lang="en-US" sz="1400" b="1" dirty="0" smtClean="0">
                <a:solidFill>
                  <a:prstClr val="black"/>
                </a:solidFill>
              </a:rPr>
              <a:t>BORRELIOSIS</a:t>
            </a:r>
            <a:r>
              <a:rPr lang="en-US" sz="1400" dirty="0" smtClean="0">
                <a:solidFill>
                  <a:prstClr val="black"/>
                </a:solidFill>
              </a:rPr>
              <a:t> disease duration than 3 months (10 years)!</a:t>
            </a:r>
            <a:br>
              <a:rPr lang="en-US" sz="1400" dirty="0" smtClean="0">
                <a:solidFill>
                  <a:prstClr val="black"/>
                </a:solidFill>
              </a:rPr>
            </a:br>
            <a:r>
              <a:rPr lang="en-US" sz="1400" dirty="0" smtClean="0">
                <a:solidFill>
                  <a:prstClr val="black"/>
                </a:solidFill>
              </a:rPr>
              <a:t>B. Miyamotoi (</a:t>
            </a:r>
            <a:r>
              <a:rPr lang="en-US" sz="1400" dirty="0" smtClean="0">
                <a:solidFill>
                  <a:prstClr val="black"/>
                </a:solidFill>
                <a:hlinkClick r:id="rId3"/>
              </a:rPr>
              <a:t>Russia</a:t>
            </a:r>
            <a:r>
              <a:rPr lang="en-US" sz="1400" dirty="0" smtClean="0">
                <a:solidFill>
                  <a:prstClr val="black"/>
                </a:solidFill>
              </a:rPr>
              <a:t>  46 pt. ) were </a:t>
            </a:r>
            <a:r>
              <a:rPr lang="en-US" sz="1400" dirty="0" err="1" smtClean="0">
                <a:solidFill>
                  <a:prstClr val="black"/>
                </a:solidFill>
              </a:rPr>
              <a:t>Euroimmun</a:t>
            </a:r>
            <a:r>
              <a:rPr lang="en-US" sz="1400" dirty="0" smtClean="0">
                <a:solidFill>
                  <a:prstClr val="black"/>
                </a:solidFill>
              </a:rPr>
              <a:t> </a:t>
            </a:r>
            <a:r>
              <a:rPr lang="en-US" sz="1400" b="1" dirty="0" smtClean="0">
                <a:solidFill>
                  <a:prstClr val="black"/>
                </a:solidFill>
              </a:rPr>
              <a:t>IgM+</a:t>
            </a:r>
            <a:r>
              <a:rPr lang="en-US" sz="1400" dirty="0" smtClean="0">
                <a:solidFill>
                  <a:prstClr val="black"/>
                </a:solidFill>
              </a:rPr>
              <a:t> some also turned IgG+ in 2 weeks!  </a:t>
            </a:r>
            <a:br>
              <a:rPr lang="en-US" sz="1400" dirty="0" smtClean="0">
                <a:solidFill>
                  <a:prstClr val="black"/>
                </a:solidFill>
              </a:rPr>
            </a:br>
            <a:r>
              <a:rPr lang="en-US" sz="1200" i="1" u="sng" dirty="0" smtClean="0">
                <a:solidFill>
                  <a:prstClr val="black"/>
                </a:solidFill>
              </a:rPr>
              <a:t>IgM is less  specific than IgG, may catch Borrelia </a:t>
            </a:r>
            <a:r>
              <a:rPr lang="en-US" sz="1200" i="1" u="sng" dirty="0" err="1" smtClean="0">
                <a:solidFill>
                  <a:prstClr val="black"/>
                </a:solidFill>
              </a:rPr>
              <a:t>infectios</a:t>
            </a:r>
            <a:r>
              <a:rPr lang="en-US" sz="1200" i="1" u="sng" dirty="0" smtClean="0">
                <a:solidFill>
                  <a:prstClr val="black"/>
                </a:solidFill>
              </a:rPr>
              <a:t> BROADER? </a:t>
            </a:r>
            <a:br>
              <a:rPr lang="en-US" sz="1200" i="1" u="sng" dirty="0" smtClean="0">
                <a:solidFill>
                  <a:prstClr val="black"/>
                </a:solidFill>
              </a:rPr>
            </a:br>
            <a:r>
              <a:rPr lang="en-US" sz="1200" i="1" u="sng" dirty="0" smtClean="0">
                <a:solidFill>
                  <a:prstClr val="black"/>
                </a:solidFill>
              </a:rPr>
              <a:t>- many chronic patients I see, have </a:t>
            </a:r>
            <a:r>
              <a:rPr lang="en-US" sz="1200" b="1" i="1" u="sng" dirty="0" smtClean="0">
                <a:solidFill>
                  <a:prstClr val="black"/>
                </a:solidFill>
              </a:rPr>
              <a:t>only had IgM, not IgG in serum</a:t>
            </a:r>
            <a:r>
              <a:rPr lang="en-US" sz="1200" i="1" u="sng" dirty="0" smtClean="0">
                <a:solidFill>
                  <a:prstClr val="black"/>
                </a:solidFill>
              </a:rPr>
              <a:t> – which STRAINS</a:t>
            </a:r>
            <a:r>
              <a:rPr lang="en-US" sz="1200" i="1" dirty="0" smtClean="0">
                <a:solidFill>
                  <a:prstClr val="black"/>
                </a:solidFill>
              </a:rPr>
              <a:t>?</a:t>
            </a:r>
            <a:endParaRPr lang="en-US" sz="1200" i="1" dirty="0">
              <a:solidFill>
                <a:prstClr val="black"/>
              </a:solidFill>
            </a:endParaRPr>
          </a:p>
        </p:txBody>
      </p:sp>
      <p:sp>
        <p:nvSpPr>
          <p:cNvPr id="4" name="Rektangel 3"/>
          <p:cNvSpPr/>
          <p:nvPr/>
        </p:nvSpPr>
        <p:spPr>
          <a:xfrm>
            <a:off x="3879077" y="4541512"/>
            <a:ext cx="2448272" cy="288032"/>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008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152400"/>
            <a:ext cx="8435280" cy="900336"/>
          </a:xfrm>
        </p:spPr>
        <p:txBody>
          <a:bodyPr>
            <a:noAutofit/>
          </a:bodyPr>
          <a:lstStyle/>
          <a:p>
            <a:pPr marL="0" indent="0"/>
            <a:r>
              <a:rPr lang="en-US" sz="2400" b="1" dirty="0"/>
              <a:t>My personal HISTORY</a:t>
            </a:r>
            <a:r>
              <a:rPr lang="en-US" sz="2400" dirty="0"/>
              <a:t>:</a:t>
            </a:r>
          </a:p>
        </p:txBody>
      </p:sp>
      <p:sp>
        <p:nvSpPr>
          <p:cNvPr id="5" name="Pladsholder til indhold 4"/>
          <p:cNvSpPr>
            <a:spLocks noGrp="1"/>
          </p:cNvSpPr>
          <p:nvPr>
            <p:ph sz="quarter" idx="1"/>
          </p:nvPr>
        </p:nvSpPr>
        <p:spPr>
          <a:xfrm>
            <a:off x="457200" y="1196752"/>
            <a:ext cx="8686800" cy="5472608"/>
          </a:xfrm>
        </p:spPr>
        <p:txBody>
          <a:bodyPr>
            <a:normAutofit/>
          </a:bodyPr>
          <a:lstStyle/>
          <a:p>
            <a:pPr marL="0" indent="0">
              <a:buNone/>
            </a:pPr>
            <a:r>
              <a:rPr lang="en-US" sz="1050" dirty="0" smtClean="0"/>
              <a:t>1984/01 grad. as cand. med. from Odense / South Danish University. Worked since as a MD in many </a:t>
            </a:r>
            <a:r>
              <a:rPr lang="en-US" sz="1050" b="1" dirty="0" smtClean="0"/>
              <a:t>CLINICAL MEDICINE</a:t>
            </a:r>
            <a:r>
              <a:rPr lang="en-US" sz="1050" dirty="0" smtClean="0"/>
              <a:t> hospital dep., gaining </a:t>
            </a:r>
            <a:r>
              <a:rPr lang="en-US" sz="1050" b="1" dirty="0" smtClean="0"/>
              <a:t>BROAD CLINICAL EXPERIENCE</a:t>
            </a:r>
            <a:r>
              <a:rPr lang="en-US" sz="1050" dirty="0" smtClean="0"/>
              <a:t>, hereof a total of </a:t>
            </a:r>
            <a:r>
              <a:rPr lang="en-US" sz="1050" b="1" dirty="0" smtClean="0"/>
              <a:t>8 years in different PEDIATRIC dept.</a:t>
            </a:r>
          </a:p>
          <a:p>
            <a:pPr marL="0" indent="0">
              <a:buNone/>
            </a:pPr>
            <a:r>
              <a:rPr lang="en-US" sz="1050" b="1" dirty="0" smtClean="0"/>
              <a:t>1988</a:t>
            </a:r>
            <a:r>
              <a:rPr lang="en-US" sz="1050" dirty="0" smtClean="0"/>
              <a:t> saw in OUH pediatric department the </a:t>
            </a:r>
            <a:r>
              <a:rPr lang="en-US" sz="1050" b="1" dirty="0" smtClean="0"/>
              <a:t>first </a:t>
            </a:r>
            <a:r>
              <a:rPr lang="en-US" sz="1050" b="1" dirty="0"/>
              <a:t>patient </a:t>
            </a:r>
            <a:r>
              <a:rPr lang="en-US" sz="1050" b="1" dirty="0" smtClean="0"/>
              <a:t>diagnosed there with “typical” Lyme borreliosis - a girl with facial palsy</a:t>
            </a:r>
          </a:p>
          <a:p>
            <a:pPr marL="0" indent="0">
              <a:buNone/>
            </a:pPr>
            <a:r>
              <a:rPr lang="en-US" sz="1050" dirty="0" smtClean="0"/>
              <a:t>1992-93 worked in the </a:t>
            </a:r>
            <a:r>
              <a:rPr lang="en-US" sz="1050" b="1" dirty="0" smtClean="0">
                <a:solidFill>
                  <a:srgbClr val="FF0000"/>
                </a:solidFill>
              </a:rPr>
              <a:t>PATHOLOGY</a:t>
            </a:r>
            <a:r>
              <a:rPr lang="en-US" sz="1050" dirty="0" smtClean="0"/>
              <a:t> dep. at OUH, as I needed a job without night nor weekend duties, after </a:t>
            </a:r>
            <a:r>
              <a:rPr lang="en-US" sz="1050" dirty="0"/>
              <a:t>giving birth in Dec. </a:t>
            </a:r>
            <a:r>
              <a:rPr lang="en-US" sz="1050" dirty="0" smtClean="0"/>
              <a:t>1991. </a:t>
            </a:r>
            <a:br>
              <a:rPr lang="en-US" sz="1050" dirty="0" smtClean="0"/>
            </a:br>
            <a:r>
              <a:rPr lang="en-US" sz="1050" dirty="0" smtClean="0"/>
              <a:t>I did a lot of autopsies and microscopies, </a:t>
            </a:r>
            <a:r>
              <a:rPr lang="en-US" sz="1050" b="1" dirty="0" smtClean="0"/>
              <a:t>saw that clinicians diagnoses were not always correct; </a:t>
            </a:r>
            <a:r>
              <a:rPr lang="en-US" sz="1050" dirty="0" smtClean="0"/>
              <a:t>the most common error was venous leg thrombosis in a bedridden, leading to death by pulmonary emboli, where the breathing problems were misjudged and treated as pneumonia, despite it is a common cause of death for bedridden. Infectious disease department hardly ever let their dead be autopsied, apparently not interested in being caught in doing errors? .. The worst miss of all was an old native Danish lady, who died from widespread caseous necrosis of TUBERCULOSIS all over her abdomen, was misjudged as cancer via scan. She probably had acquired her tuberculosis as child/young, but the infection had been contained for decennials, until she got myelomatosis</a:t>
            </a:r>
            <a:r>
              <a:rPr lang="en-US" sz="1050" dirty="0"/>
              <a:t>, hence immune </a:t>
            </a:r>
            <a:r>
              <a:rPr lang="en-US" sz="1050" dirty="0" smtClean="0"/>
              <a:t>depression, allowing the previously “encapsulated TB” to flourish. NOBODY had THOUGHT OF IT!  - </a:t>
            </a:r>
            <a:r>
              <a:rPr lang="en-US" sz="1050" b="1" dirty="0" smtClean="0">
                <a:solidFill>
                  <a:srgbClr val="FF0000"/>
                </a:solidFill>
              </a:rPr>
              <a:t>AUTOPSY IS IMPORTANT as we can learn a lot from it.</a:t>
            </a:r>
          </a:p>
          <a:p>
            <a:pPr marL="0" indent="0">
              <a:buNone/>
            </a:pPr>
            <a:r>
              <a:rPr lang="en-US" sz="1050" b="1" dirty="0" smtClean="0"/>
              <a:t>1994</a:t>
            </a:r>
            <a:r>
              <a:rPr lang="en-US" sz="1050" dirty="0" smtClean="0"/>
              <a:t> my special interest in Borrelia started with seeing some children, that were breaking at least one of the many dogmatic </a:t>
            </a:r>
            <a:r>
              <a:rPr lang="en-US" sz="1050" b="1" dirty="0"/>
              <a:t>LYME </a:t>
            </a:r>
            <a:r>
              <a:rPr lang="en-US" sz="1050" b="1" dirty="0" smtClean="0"/>
              <a:t>B. </a:t>
            </a:r>
            <a:r>
              <a:rPr lang="en-US" sz="1050" dirty="0" smtClean="0"/>
              <a:t>“rules”, each. 1996/03 held staff meeting lecture on topic “</a:t>
            </a:r>
            <a:r>
              <a:rPr lang="en-US" sz="1050" b="1" dirty="0" smtClean="0"/>
              <a:t>10 children with ‘ATYPICAL’ borreliosis</a:t>
            </a:r>
            <a:r>
              <a:rPr lang="en-US" sz="1050" dirty="0" smtClean="0"/>
              <a:t>” - </a:t>
            </a:r>
            <a:r>
              <a:rPr lang="en-US" sz="1050" b="1" dirty="0" smtClean="0">
                <a:solidFill>
                  <a:srgbClr val="FF0000"/>
                </a:solidFill>
              </a:rPr>
              <a:t>One SERONEG. LATE NLB!</a:t>
            </a:r>
            <a:br>
              <a:rPr lang="en-US" sz="1050" b="1" dirty="0" smtClean="0">
                <a:solidFill>
                  <a:srgbClr val="FF0000"/>
                </a:solidFill>
              </a:rPr>
            </a:br>
            <a:r>
              <a:rPr lang="en-US" sz="1050" dirty="0" smtClean="0"/>
              <a:t>3/10 had sub-acute MONOARTHRITIS, 9/10 complained about joint/muscle aches, ON-OFF (=relapses!), 1 EM after 4h tick-bite .. </a:t>
            </a:r>
            <a:br>
              <a:rPr lang="en-US" sz="1050" dirty="0" smtClean="0"/>
            </a:br>
            <a:r>
              <a:rPr lang="en-US" sz="1050" dirty="0" smtClean="0"/>
              <a:t>One with splenomegaly needed retreatment. No further clinical relapses during 2 year follow up after 2</a:t>
            </a:r>
            <a:r>
              <a:rPr lang="en-US" sz="1050" baseline="30000" dirty="0" smtClean="0"/>
              <a:t>nd</a:t>
            </a:r>
            <a:r>
              <a:rPr lang="en-US" sz="1050" dirty="0" smtClean="0"/>
              <a:t> treatment with 6 weeks oral antibiotic. </a:t>
            </a:r>
            <a:br>
              <a:rPr lang="en-US" sz="1050" dirty="0" smtClean="0"/>
            </a:br>
            <a:r>
              <a:rPr lang="en-US" sz="700" dirty="0" smtClean="0"/>
              <a:t> </a:t>
            </a:r>
            <a:r>
              <a:rPr lang="en-US" sz="1050" dirty="0" smtClean="0"/>
              <a:t/>
            </a:r>
            <a:br>
              <a:rPr lang="en-US" sz="1050" dirty="0" smtClean="0"/>
            </a:br>
            <a:r>
              <a:rPr lang="en-US" sz="1050" dirty="0" smtClean="0"/>
              <a:t>1995 Antibodies </a:t>
            </a:r>
            <a:r>
              <a:rPr lang="en-US" sz="1050" dirty="0"/>
              <a:t>against whole sonicated Borrelia burgdorferi spirochetes, 41-kilodalton flagellin, and P39 protein in patients with PCR- or culture-proven late Lyme borreliosis. </a:t>
            </a:r>
            <a:r>
              <a:rPr lang="en-US" sz="1050" dirty="0" err="1"/>
              <a:t>Oksi</a:t>
            </a:r>
            <a:r>
              <a:rPr lang="en-US" sz="1050" dirty="0"/>
              <a:t> J et al. J Clin Microbiol. </a:t>
            </a:r>
            <a:r>
              <a:rPr lang="en-US" sz="1050" b="1" dirty="0"/>
              <a:t>1995</a:t>
            </a:r>
            <a:r>
              <a:rPr lang="en-US" sz="1050" dirty="0"/>
              <a:t> Sep;33(9):2260-4. PMID:  </a:t>
            </a:r>
            <a:r>
              <a:rPr lang="en-US" sz="1050" dirty="0">
                <a:hlinkClick r:id="rId2"/>
              </a:rPr>
              <a:t>7494012</a:t>
            </a:r>
            <a:r>
              <a:rPr lang="en-US" sz="1050" dirty="0"/>
              <a:t> </a:t>
            </a:r>
            <a:r>
              <a:rPr lang="en-US" sz="1050" dirty="0" smtClean="0">
                <a:hlinkClick r:id="rId3"/>
              </a:rPr>
              <a:t>PMC</a:t>
            </a:r>
            <a:r>
              <a:rPr lang="en-US" sz="1050" dirty="0" smtClean="0"/>
              <a:t/>
            </a:r>
            <a:br>
              <a:rPr lang="en-US" sz="1050" dirty="0" smtClean="0"/>
            </a:br>
            <a:r>
              <a:rPr lang="en-US" sz="1050" b="1" dirty="0" smtClean="0"/>
              <a:t>- i.e. our </a:t>
            </a:r>
            <a:r>
              <a:rPr lang="en-US" sz="1050" b="1" dirty="0" smtClean="0">
                <a:solidFill>
                  <a:srgbClr val="FF0000"/>
                </a:solidFill>
              </a:rPr>
              <a:t>DANISH FLAGEL ELISA </a:t>
            </a:r>
            <a:r>
              <a:rPr lang="en-US" sz="1050" b="1" dirty="0" smtClean="0">
                <a:solidFill>
                  <a:srgbClr val="FF0000"/>
                </a:solidFill>
              </a:rPr>
              <a:t>antibody test</a:t>
            </a:r>
            <a:r>
              <a:rPr lang="en-US" sz="1050" b="1" dirty="0" smtClean="0"/>
              <a:t> - </a:t>
            </a:r>
            <a:r>
              <a:rPr lang="en-US" sz="1050" b="1" dirty="0" smtClean="0">
                <a:hlinkClick r:id="rId4"/>
              </a:rPr>
              <a:t>IDEIA (DAKO&gt;</a:t>
            </a:r>
            <a:r>
              <a:rPr lang="en-US" sz="1050" b="1" dirty="0" err="1" smtClean="0">
                <a:hlinkClick r:id="rId4"/>
              </a:rPr>
              <a:t>Oxoid</a:t>
            </a:r>
            <a:r>
              <a:rPr lang="en-US" sz="1050" b="1" dirty="0" smtClean="0">
                <a:hlinkClick r:id="rId4"/>
              </a:rPr>
              <a:t>)</a:t>
            </a:r>
            <a:r>
              <a:rPr lang="en-US" sz="1050" b="1" dirty="0" smtClean="0"/>
              <a:t> - had </a:t>
            </a:r>
            <a:r>
              <a:rPr lang="en-US" sz="1050" b="1" dirty="0" smtClean="0">
                <a:solidFill>
                  <a:srgbClr val="FF0000"/>
                </a:solidFill>
              </a:rPr>
              <a:t>FAILED</a:t>
            </a:r>
            <a:r>
              <a:rPr lang="en-US" sz="1050" b="1" dirty="0" smtClean="0"/>
              <a:t> to </a:t>
            </a:r>
            <a:r>
              <a:rPr lang="en-US" sz="1050" b="1" dirty="0" smtClean="0"/>
              <a:t>detect LATE</a:t>
            </a:r>
            <a:r>
              <a:rPr lang="en-US" sz="1050" dirty="0" smtClean="0"/>
              <a:t>  (&gt; 3 </a:t>
            </a:r>
            <a:r>
              <a:rPr lang="en-US" sz="1050" dirty="0" smtClean="0"/>
              <a:t>months borreliosis) </a:t>
            </a:r>
            <a:r>
              <a:rPr lang="en-US" sz="1050" b="1" dirty="0" smtClean="0"/>
              <a:t>by direct test verified ACTIVE Borrelia infection</a:t>
            </a:r>
            <a:r>
              <a:rPr lang="en-US" sz="1050" dirty="0" smtClean="0"/>
              <a:t>  in </a:t>
            </a:r>
            <a:r>
              <a:rPr lang="en-US" sz="1050" b="1" dirty="0" smtClean="0">
                <a:solidFill>
                  <a:srgbClr val="FF0000"/>
                </a:solidFill>
              </a:rPr>
              <a:t>6/12 culture </a:t>
            </a:r>
            <a:r>
              <a:rPr lang="en-US" sz="1050" dirty="0" smtClean="0"/>
              <a:t>+ and 18/29 PCR+ </a:t>
            </a:r>
            <a:r>
              <a:rPr lang="en-US" sz="1050" dirty="0" smtClean="0"/>
              <a:t>=&gt; 24/41= </a:t>
            </a:r>
            <a:r>
              <a:rPr lang="en-US" sz="1050" b="1" dirty="0" smtClean="0">
                <a:solidFill>
                  <a:srgbClr val="FF0000"/>
                </a:solidFill>
              </a:rPr>
              <a:t>58.5% </a:t>
            </a:r>
            <a:r>
              <a:rPr lang="en-US" sz="1050" b="1" dirty="0" smtClean="0">
                <a:solidFill>
                  <a:srgbClr val="FF0000"/>
                </a:solidFill>
              </a:rPr>
              <a:t>FALSE SERONEGATIVE cases</a:t>
            </a:r>
            <a:r>
              <a:rPr lang="en-US" sz="1050" dirty="0" smtClean="0"/>
              <a:t> </a:t>
            </a:r>
            <a:br>
              <a:rPr lang="en-US" sz="1050" dirty="0" smtClean="0"/>
            </a:br>
            <a:r>
              <a:rPr lang="en-US" sz="1050" dirty="0" smtClean="0"/>
              <a:t>&amp; </a:t>
            </a:r>
            <a:r>
              <a:rPr lang="en-US" sz="1050" b="1" dirty="0" smtClean="0">
                <a:solidFill>
                  <a:srgbClr val="FF0000"/>
                </a:solidFill>
              </a:rPr>
              <a:t>7/41 (17%) had NO Bb-ANTIBODIES on either of 3 serology tests </a:t>
            </a:r>
            <a:r>
              <a:rPr lang="en-US" sz="1050" b="1" dirty="0" smtClean="0">
                <a:solidFill>
                  <a:srgbClr val="FF0000"/>
                </a:solidFill>
              </a:rPr>
              <a:t>compared in </a:t>
            </a:r>
            <a:r>
              <a:rPr lang="en-US" sz="1050" b="1" dirty="0" smtClean="0">
                <a:solidFill>
                  <a:srgbClr val="FF0000"/>
                </a:solidFill>
              </a:rPr>
              <a:t>the study!</a:t>
            </a:r>
            <a:r>
              <a:rPr lang="en-US" sz="1050" dirty="0" smtClean="0"/>
              <a:t> </a:t>
            </a:r>
            <a:endParaRPr lang="en-US" sz="1050" dirty="0" smtClean="0"/>
          </a:p>
          <a:p>
            <a:pPr marL="0" indent="0">
              <a:buNone/>
            </a:pPr>
            <a:r>
              <a:rPr lang="en-US" sz="1050" dirty="0" smtClean="0"/>
              <a:t>SO </a:t>
            </a:r>
            <a:r>
              <a:rPr lang="en-US" sz="1050" dirty="0"/>
              <a:t>I had already </a:t>
            </a:r>
            <a:r>
              <a:rPr lang="en-US" sz="1050" dirty="0" smtClean="0"/>
              <a:t>had a </a:t>
            </a:r>
            <a:r>
              <a:rPr lang="en-US" sz="1050" dirty="0"/>
              <a:t>couple of years </a:t>
            </a:r>
            <a:r>
              <a:rPr lang="en-US" sz="1050" dirty="0" smtClean="0"/>
              <a:t>to read </a:t>
            </a:r>
            <a:r>
              <a:rPr lang="en-US" sz="1050" dirty="0"/>
              <a:t>up on the subject of Borreliae  </a:t>
            </a:r>
            <a:r>
              <a:rPr lang="en-US" sz="1050" dirty="0" smtClean="0"/>
              <a:t>- incl</a:t>
            </a:r>
            <a:r>
              <a:rPr lang="en-US" sz="1050" dirty="0"/>
              <a:t>. Joe Burrascano’s </a:t>
            </a:r>
            <a:r>
              <a:rPr lang="en-US" sz="1050" dirty="0" smtClean="0"/>
              <a:t>guidelines - </a:t>
            </a:r>
            <a:r>
              <a:rPr lang="en-US" sz="1050" dirty="0"/>
              <a:t>and was well aware of the diversity / controversy and problems with infection detection by (ELISA) serology methods!- especially because of </a:t>
            </a:r>
            <a:r>
              <a:rPr lang="en-US" sz="1050" dirty="0" smtClean="0"/>
              <a:t>this – when I got  … </a:t>
            </a:r>
            <a:endParaRPr lang="en-US" sz="1050" dirty="0"/>
          </a:p>
          <a:p>
            <a:pPr marL="0" indent="0">
              <a:buNone/>
            </a:pPr>
            <a:r>
              <a:rPr lang="en-US" sz="1050" b="1" dirty="0" smtClean="0">
                <a:solidFill>
                  <a:srgbClr val="FF0000"/>
                </a:solidFill>
              </a:rPr>
              <a:t>1996/08 </a:t>
            </a:r>
            <a:r>
              <a:rPr lang="en-US" sz="1050" dirty="0" smtClean="0"/>
              <a:t>a </a:t>
            </a:r>
            <a:r>
              <a:rPr lang="en-US" sz="1050" dirty="0"/>
              <a:t>maculo-papular, </a:t>
            </a:r>
            <a:r>
              <a:rPr lang="en-US" sz="1050" dirty="0" smtClean="0"/>
              <a:t>nearly confluent </a:t>
            </a:r>
            <a:r>
              <a:rPr lang="en-US" sz="1050" dirty="0"/>
              <a:t>“atypical</a:t>
            </a:r>
            <a:r>
              <a:rPr lang="en-US" sz="1050" dirty="0" smtClean="0"/>
              <a:t>” rash </a:t>
            </a:r>
            <a:r>
              <a:rPr lang="en-US" sz="1050" dirty="0"/>
              <a:t>on my right buttock, which enlarged to hand-large in 3 weeks, then faded away; I was on holiday, no GP visit, no </a:t>
            </a:r>
            <a:r>
              <a:rPr lang="en-US" sz="1050" dirty="0" smtClean="0"/>
              <a:t>treatment; </a:t>
            </a:r>
            <a:r>
              <a:rPr lang="en-US" sz="1050" dirty="0"/>
              <a:t>6 weeks later RADICULITIS with extreme pain in L5-S1 dxt. Area + muscle cramps, could not sit, but for a few minutes! – at first </a:t>
            </a:r>
            <a:r>
              <a:rPr lang="en-US" sz="1050" dirty="0" smtClean="0"/>
              <a:t>I was treated </a:t>
            </a:r>
            <a:r>
              <a:rPr lang="en-US" sz="1050" dirty="0"/>
              <a:t>with </a:t>
            </a:r>
            <a:r>
              <a:rPr lang="en-US" sz="1050" dirty="0" smtClean="0"/>
              <a:t>physiotherapy </a:t>
            </a:r>
            <a:r>
              <a:rPr lang="en-US" sz="1050" dirty="0"/>
              <a:t>for suspected disc prolapse, until scan revealed I had no lumbar disc prolapse; a borderline Borrelia IgM+ was </a:t>
            </a:r>
            <a:r>
              <a:rPr lang="en-US" sz="1050" dirty="0" smtClean="0"/>
              <a:t>dismissed </a:t>
            </a:r>
            <a:r>
              <a:rPr lang="en-US" sz="1050" dirty="0"/>
              <a:t>as false </a:t>
            </a:r>
            <a:r>
              <a:rPr lang="en-US" sz="1050" dirty="0" smtClean="0"/>
              <a:t>positive, because I did not turn IgG+; I </a:t>
            </a:r>
            <a:r>
              <a:rPr lang="en-US" sz="1050" dirty="0"/>
              <a:t>was instead diagnosed with hypermobility; despite I told </a:t>
            </a:r>
            <a:r>
              <a:rPr lang="en-US" sz="1050" dirty="0" smtClean="0"/>
              <a:t>the doctor about </a:t>
            </a:r>
            <a:r>
              <a:rPr lang="en-US" sz="1050" dirty="0"/>
              <a:t>the rash, it is not even </a:t>
            </a:r>
            <a:r>
              <a:rPr lang="en-US" sz="1050" dirty="0" smtClean="0"/>
              <a:t>mentioned in my medical record! … since 1999/09 </a:t>
            </a:r>
            <a:r>
              <a:rPr lang="en-US" sz="1050" dirty="0"/>
              <a:t>SICK PENSION; </a:t>
            </a:r>
            <a:r>
              <a:rPr lang="en-US" sz="1050" dirty="0" smtClean="0"/>
              <a:t>I </a:t>
            </a:r>
            <a:r>
              <a:rPr lang="en-US" sz="1050" dirty="0"/>
              <a:t>could </a:t>
            </a:r>
            <a:r>
              <a:rPr lang="en-US" sz="1050" dirty="0" smtClean="0"/>
              <a:t>not </a:t>
            </a:r>
            <a:r>
              <a:rPr lang="en-US" sz="1050" dirty="0"/>
              <a:t>manage </a:t>
            </a:r>
            <a:r>
              <a:rPr lang="en-US" sz="1050" dirty="0" smtClean="0"/>
              <a:t>in pediatrics, with risk of creating life-lasting </a:t>
            </a:r>
            <a:r>
              <a:rPr lang="en-US" sz="1050" dirty="0"/>
              <a:t>consequences for children, if I did </a:t>
            </a:r>
            <a:r>
              <a:rPr lang="en-US" sz="1050" dirty="0" smtClean="0"/>
              <a:t>wrong, being always so </a:t>
            </a:r>
            <a:r>
              <a:rPr lang="en-US" sz="1050" dirty="0"/>
              <a:t>sick, tired, </a:t>
            </a:r>
            <a:r>
              <a:rPr lang="en-US" sz="1050" dirty="0" smtClean="0"/>
              <a:t>in pain, bad </a:t>
            </a:r>
            <a:r>
              <a:rPr lang="en-US" sz="1050" dirty="0"/>
              <a:t>concentration, bad short term memory etc</a:t>
            </a:r>
            <a:r>
              <a:rPr lang="en-US" sz="1050" dirty="0" smtClean="0"/>
              <a:t>., 1998-99 I tried </a:t>
            </a:r>
            <a:r>
              <a:rPr lang="en-US" sz="1050" dirty="0"/>
              <a:t>to shift MD specialty from PEDIATRICS to PEDIATRIC </a:t>
            </a:r>
            <a:r>
              <a:rPr lang="en-US" sz="1050" dirty="0" smtClean="0"/>
              <a:t>PSYCHIATRY, but big relapse stopped that. </a:t>
            </a:r>
            <a:endParaRPr lang="en-US" sz="1050" dirty="0">
              <a:solidFill>
                <a:schemeClr val="tx1"/>
              </a:solidFill>
            </a:endParaRPr>
          </a:p>
        </p:txBody>
      </p:sp>
    </p:spTree>
    <p:extLst>
      <p:ext uri="{BB962C8B-B14F-4D97-AF65-F5344CB8AC3E}">
        <p14:creationId xmlns:p14="http://schemas.microsoft.com/office/powerpoint/2010/main" val="385721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b="1" dirty="0" smtClean="0"/>
              <a:t>MICROBES - GOOD or BAD for US? </a:t>
            </a:r>
            <a:endParaRPr lang="da-DK" dirty="0"/>
          </a:p>
        </p:txBody>
      </p:sp>
      <p:sp>
        <p:nvSpPr>
          <p:cNvPr id="3" name="Pladsholder til indhold 2"/>
          <p:cNvSpPr>
            <a:spLocks noGrp="1"/>
          </p:cNvSpPr>
          <p:nvPr>
            <p:ph sz="quarter" idx="1"/>
          </p:nvPr>
        </p:nvSpPr>
        <p:spPr>
          <a:xfrm>
            <a:off x="457200" y="1340768"/>
            <a:ext cx="8291264" cy="5184576"/>
          </a:xfrm>
        </p:spPr>
        <p:txBody>
          <a:bodyPr>
            <a:normAutofit fontScale="70000" lnSpcReduction="20000"/>
          </a:bodyPr>
          <a:lstStyle/>
          <a:p>
            <a:r>
              <a:rPr lang="en-US" b="1" dirty="0" smtClean="0"/>
              <a:t>Many microbes live in us / on our surfaces</a:t>
            </a:r>
            <a:r>
              <a:rPr lang="en-US" dirty="0" smtClean="0"/>
              <a:t>, that we have thought are either helping* or are totally harmless bystanders, when present in ”normal” numbers, called our </a:t>
            </a:r>
            <a:r>
              <a:rPr lang="en-US" b="1" u="sng" dirty="0" smtClean="0"/>
              <a:t>normal flora</a:t>
            </a:r>
            <a:r>
              <a:rPr lang="en-US" b="1" dirty="0" smtClean="0"/>
              <a:t> or </a:t>
            </a:r>
            <a:r>
              <a:rPr lang="en-US" b="1" dirty="0" smtClean="0">
                <a:hlinkClick r:id="rId2"/>
              </a:rPr>
              <a:t>commensals</a:t>
            </a:r>
            <a:r>
              <a:rPr lang="en-US" b="1" dirty="0" smtClean="0"/>
              <a:t> </a:t>
            </a:r>
            <a:br>
              <a:rPr lang="en-US" b="1" dirty="0" smtClean="0"/>
            </a:br>
            <a:r>
              <a:rPr lang="en-US" sz="1700" dirty="0" smtClean="0"/>
              <a:t>* for </a:t>
            </a:r>
            <a:r>
              <a:rPr lang="en-US" sz="1700" dirty="0"/>
              <a:t>instance </a:t>
            </a:r>
            <a:r>
              <a:rPr lang="en-US" sz="1700" dirty="0">
                <a:hlinkClick r:id="rId3"/>
              </a:rPr>
              <a:t>K2-vitamin producing gut </a:t>
            </a:r>
            <a:r>
              <a:rPr lang="en-US" sz="1700" dirty="0" smtClean="0">
                <a:hlinkClick r:id="rId3"/>
              </a:rPr>
              <a:t>bacteria</a:t>
            </a:r>
            <a:r>
              <a:rPr lang="en-US" sz="1700" dirty="0"/>
              <a:t/>
            </a:r>
            <a:br>
              <a:rPr lang="en-US" sz="1700" dirty="0"/>
            </a:br>
            <a:endParaRPr lang="en-US" dirty="0" smtClean="0"/>
          </a:p>
          <a:p>
            <a:r>
              <a:rPr lang="en-US" sz="2200" dirty="0" smtClean="0"/>
              <a:t>The </a:t>
            </a:r>
            <a:r>
              <a:rPr lang="en-US" sz="2200" b="1" dirty="0" smtClean="0"/>
              <a:t>BALANCE / community of the normal microbial flora</a:t>
            </a:r>
            <a:r>
              <a:rPr lang="en-US" sz="2200" dirty="0" smtClean="0"/>
              <a:t> (</a:t>
            </a:r>
            <a:r>
              <a:rPr lang="en-US" sz="2200" dirty="0" err="1" smtClean="0">
                <a:hlinkClick r:id="rId4"/>
              </a:rPr>
              <a:t>microbiome</a:t>
            </a:r>
            <a:r>
              <a:rPr lang="en-US" sz="2200" dirty="0" smtClean="0"/>
              <a:t>) may, however, play an important role in </a:t>
            </a:r>
            <a:r>
              <a:rPr lang="en-US" sz="2200" u="sng" dirty="0" smtClean="0"/>
              <a:t>keeping us healthy vs. causing “inflammation” symptoms in us</a:t>
            </a:r>
            <a:r>
              <a:rPr lang="en-US" sz="2200" dirty="0" smtClean="0"/>
              <a:t>? </a:t>
            </a:r>
          </a:p>
          <a:p>
            <a:r>
              <a:rPr lang="en-US" sz="2000" dirty="0" smtClean="0"/>
              <a:t>Use of beneficial microbes (probiotics) or even ”</a:t>
            </a:r>
            <a:r>
              <a:rPr lang="en-US" sz="2000" dirty="0" smtClean="0">
                <a:hlinkClick r:id="rId5"/>
              </a:rPr>
              <a:t>fecal transplantation</a:t>
            </a:r>
            <a:r>
              <a:rPr lang="en-US" sz="2000" dirty="0" smtClean="0"/>
              <a:t>” of a healthy GUT FLORA, may not so surprising cure some chronic gut problems, Clostridium </a:t>
            </a:r>
            <a:r>
              <a:rPr lang="en-US" sz="2000" dirty="0" err="1" smtClean="0"/>
              <a:t>difficile</a:t>
            </a:r>
            <a:r>
              <a:rPr lang="en-US" sz="2000" dirty="0" smtClean="0"/>
              <a:t>, obstipation, </a:t>
            </a:r>
            <a:r>
              <a:rPr lang="en-US" sz="2000" dirty="0" err="1" smtClean="0"/>
              <a:t>diarrhoe</a:t>
            </a:r>
            <a:endParaRPr lang="en-US" sz="2000" dirty="0" smtClean="0"/>
          </a:p>
          <a:p>
            <a:r>
              <a:rPr lang="en-US" sz="2000" dirty="0" smtClean="0"/>
              <a:t>More surprising “connections” are gut flora may play a role in: </a:t>
            </a:r>
            <a:br>
              <a:rPr lang="en-US" sz="2000" dirty="0" smtClean="0"/>
            </a:br>
            <a:r>
              <a:rPr lang="en-US" sz="2000" dirty="0" smtClean="0"/>
              <a:t>Obesity, </a:t>
            </a:r>
            <a:r>
              <a:rPr lang="en-US" sz="2000" b="1" u="sng" dirty="0" smtClean="0"/>
              <a:t>diabetes</a:t>
            </a:r>
            <a:r>
              <a:rPr lang="en-US" sz="2000" dirty="0" smtClean="0"/>
              <a:t>  (</a:t>
            </a:r>
            <a:r>
              <a:rPr lang="en-US" sz="2000" dirty="0" smtClean="0">
                <a:hlinkClick r:id="rId6"/>
              </a:rPr>
              <a:t>PDF</a:t>
            </a:r>
            <a:r>
              <a:rPr lang="en-US" sz="2000" dirty="0" smtClean="0"/>
              <a:t>). </a:t>
            </a:r>
            <a:br>
              <a:rPr lang="en-US" sz="2000" dirty="0" smtClean="0"/>
            </a:br>
            <a:r>
              <a:rPr lang="en-US" sz="2000" dirty="0" smtClean="0"/>
              <a:t>Brain functions – </a:t>
            </a:r>
            <a:r>
              <a:rPr lang="en-US" sz="2000" u="sng" dirty="0" smtClean="0"/>
              <a:t>development / behavior</a:t>
            </a:r>
            <a:r>
              <a:rPr lang="en-US" sz="2000" dirty="0" smtClean="0"/>
              <a:t> (</a:t>
            </a:r>
            <a:r>
              <a:rPr lang="en-US" sz="2000" dirty="0" smtClean="0">
                <a:hlinkClick r:id="rId7"/>
              </a:rPr>
              <a:t>PDF1</a:t>
            </a:r>
            <a:r>
              <a:rPr lang="en-US" sz="2000" dirty="0" smtClean="0"/>
              <a:t>, </a:t>
            </a:r>
            <a:r>
              <a:rPr lang="en-US" sz="2000" dirty="0">
                <a:hlinkClick r:id="rId8"/>
              </a:rPr>
              <a:t>PDF2</a:t>
            </a:r>
            <a:r>
              <a:rPr lang="en-US" sz="2000" dirty="0" smtClean="0"/>
              <a:t>)  </a:t>
            </a:r>
            <a:br>
              <a:rPr lang="en-US" sz="2000" dirty="0" smtClean="0"/>
            </a:br>
            <a:r>
              <a:rPr lang="en-US" sz="2000" i="1" dirty="0" smtClean="0"/>
              <a:t>=&gt; </a:t>
            </a:r>
          </a:p>
          <a:p>
            <a:r>
              <a:rPr lang="en-US" sz="2200" b="1" i="1" dirty="0" smtClean="0"/>
              <a:t>FOOD FOR NEW THOUGHT / questions  </a:t>
            </a:r>
            <a:br>
              <a:rPr lang="en-US" sz="2200" b="1" i="1" dirty="0" smtClean="0"/>
            </a:br>
            <a:r>
              <a:rPr lang="en-US" sz="2200" i="1" dirty="0"/>
              <a:t>–</a:t>
            </a:r>
            <a:r>
              <a:rPr lang="en-US" sz="2200" b="1" i="1" dirty="0" smtClean="0"/>
              <a:t> Microbial cause vs. consequence? </a:t>
            </a:r>
            <a:br>
              <a:rPr lang="en-US" sz="2200" b="1" i="1" dirty="0" smtClean="0"/>
            </a:br>
            <a:r>
              <a:rPr lang="en-US" sz="2200" dirty="0" smtClean="0"/>
              <a:t/>
            </a:r>
            <a:br>
              <a:rPr lang="en-US" sz="2200" dirty="0" smtClean="0"/>
            </a:br>
            <a:r>
              <a:rPr lang="en-US" sz="2200" i="1" dirty="0"/>
              <a:t>– what do a </a:t>
            </a:r>
            <a:r>
              <a:rPr lang="en-US" sz="2200" b="1" i="1" dirty="0"/>
              <a:t>“MODERN LIFESTYLE”</a:t>
            </a:r>
            <a:r>
              <a:rPr lang="en-US" sz="2200" i="1" dirty="0"/>
              <a:t> like eating much </a:t>
            </a:r>
            <a:r>
              <a:rPr lang="en-US" sz="2200" b="1" i="1" dirty="0"/>
              <a:t>“factory prepared” FAST FOOD, usually with </a:t>
            </a:r>
            <a:r>
              <a:rPr lang="en-US" sz="2200" b="1" i="1" dirty="0">
                <a:solidFill>
                  <a:srgbClr val="FF0000"/>
                </a:solidFill>
              </a:rPr>
              <a:t>antimicrobial preservatives</a:t>
            </a:r>
            <a:r>
              <a:rPr lang="en-US" sz="2200" b="1" i="1" dirty="0"/>
              <a:t> and </a:t>
            </a:r>
            <a:r>
              <a:rPr lang="en-US" sz="2200" b="1" i="1" dirty="0" smtClean="0"/>
              <a:t>“makeup</a:t>
            </a:r>
            <a:r>
              <a:rPr lang="en-US" sz="2200" b="1" i="1" dirty="0"/>
              <a:t>” additives, “perfume”, colors, taste enhancers </a:t>
            </a:r>
            <a:r>
              <a:rPr lang="en-US" sz="2200" i="1" dirty="0"/>
              <a:t>.. do to our </a:t>
            </a:r>
            <a:r>
              <a:rPr lang="en-US" sz="2200" i="1" dirty="0" err="1"/>
              <a:t>microbiome</a:t>
            </a:r>
            <a:r>
              <a:rPr lang="en-US" sz="2200" i="1" dirty="0"/>
              <a:t> / to us? </a:t>
            </a:r>
            <a:r>
              <a:rPr lang="en-US" sz="2200" i="1" dirty="0" smtClean="0"/>
              <a:t/>
            </a:r>
            <a:br>
              <a:rPr lang="en-US" sz="2200" i="1" dirty="0" smtClean="0"/>
            </a:br>
            <a:r>
              <a:rPr lang="en-US" sz="2000" i="1" dirty="0" smtClean="0"/>
              <a:t>- </a:t>
            </a:r>
            <a:r>
              <a:rPr lang="en-US" sz="2000" i="1" dirty="0"/>
              <a:t>what is behind all the </a:t>
            </a:r>
            <a:r>
              <a:rPr lang="en-US" sz="2000" i="1" dirty="0">
                <a:hlinkClick r:id="rId9"/>
              </a:rPr>
              <a:t>E-numbers</a:t>
            </a:r>
            <a:r>
              <a:rPr lang="en-US" sz="2000" i="1" dirty="0"/>
              <a:t> </a:t>
            </a:r>
            <a:r>
              <a:rPr lang="en-US" sz="2000" i="1" dirty="0" smtClean="0"/>
              <a:t>and </a:t>
            </a:r>
            <a:r>
              <a:rPr lang="en-US" sz="2000" i="1" dirty="0"/>
              <a:t>what do we put </a:t>
            </a:r>
            <a:r>
              <a:rPr lang="en-US" sz="2000" i="1" dirty="0" smtClean="0"/>
              <a:t>in our mouth/gut and onto </a:t>
            </a:r>
            <a:r>
              <a:rPr lang="en-US" sz="2000" i="1" dirty="0"/>
              <a:t>our </a:t>
            </a:r>
            <a:r>
              <a:rPr lang="en-US" sz="2000" i="1" dirty="0" smtClean="0"/>
              <a:t>skin? </a:t>
            </a:r>
            <a:br>
              <a:rPr lang="en-US" sz="2000" i="1" dirty="0" smtClean="0"/>
            </a:br>
            <a:r>
              <a:rPr lang="en-US" sz="1700" i="1" dirty="0" smtClean="0"/>
              <a:t>(</a:t>
            </a:r>
            <a:r>
              <a:rPr lang="en-US" sz="1700" i="1" dirty="0"/>
              <a:t>Japan: </a:t>
            </a:r>
            <a:r>
              <a:rPr lang="en-US" sz="1700" i="1" dirty="0">
                <a:hlinkClick r:id="rId10"/>
              </a:rPr>
              <a:t>Soap </a:t>
            </a:r>
            <a:r>
              <a:rPr lang="en-US" sz="1700" i="1" dirty="0" smtClean="0">
                <a:hlinkClick r:id="rId10"/>
              </a:rPr>
              <a:t>containing </a:t>
            </a:r>
            <a:r>
              <a:rPr lang="en-US" sz="1700" i="1" dirty="0">
                <a:hlinkClick r:id="rId10"/>
              </a:rPr>
              <a:t>wheat protein </a:t>
            </a:r>
            <a:r>
              <a:rPr lang="en-US" sz="1300" i="1" dirty="0">
                <a:hlinkClick r:id="rId10"/>
              </a:rPr>
              <a:t>=&gt; </a:t>
            </a:r>
            <a:r>
              <a:rPr lang="en-US" sz="1700" i="1" dirty="0">
                <a:hlinkClick r:id="rId10"/>
              </a:rPr>
              <a:t>wheat </a:t>
            </a:r>
            <a:r>
              <a:rPr lang="en-US" sz="1700" i="1" dirty="0" smtClean="0">
                <a:hlinkClick r:id="rId10"/>
              </a:rPr>
              <a:t>allergy</a:t>
            </a:r>
            <a:r>
              <a:rPr lang="en-US" sz="1700" i="1" dirty="0" smtClean="0"/>
              <a:t> resulting in life threatening severe anaphylactic reactions!)</a:t>
            </a:r>
            <a:endParaRPr lang="en-US" sz="2000" i="1" dirty="0"/>
          </a:p>
          <a:p>
            <a:r>
              <a:rPr lang="en-US" sz="2200" i="1" dirty="0" smtClean="0"/>
              <a:t>– what do we really treat / change, when we are using </a:t>
            </a:r>
            <a:r>
              <a:rPr lang="en-US" sz="2200" b="1" i="1" dirty="0" smtClean="0">
                <a:solidFill>
                  <a:srgbClr val="FF0000"/>
                </a:solidFill>
              </a:rPr>
              <a:t>ANTI-MICROBIAL drugs</a:t>
            </a:r>
            <a:r>
              <a:rPr lang="en-US" sz="2200" i="1" dirty="0" smtClean="0"/>
              <a:t>? </a:t>
            </a:r>
            <a:br>
              <a:rPr lang="en-US" sz="2200" i="1" dirty="0" smtClean="0"/>
            </a:br>
            <a:r>
              <a:rPr lang="en-US" sz="2200" i="1" dirty="0" smtClean="0"/>
              <a:t/>
            </a:r>
            <a:br>
              <a:rPr lang="en-US" sz="2200" i="1" dirty="0" smtClean="0"/>
            </a:br>
            <a:endParaRPr lang="en-US" sz="2200" i="1" dirty="0" smtClean="0"/>
          </a:p>
        </p:txBody>
      </p:sp>
    </p:spTree>
    <p:extLst>
      <p:ext uri="{BB962C8B-B14F-4D97-AF65-F5344CB8AC3E}">
        <p14:creationId xmlns:p14="http://schemas.microsoft.com/office/powerpoint/2010/main" val="24778980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1800" dirty="0"/>
              <a:t>SICK,</a:t>
            </a:r>
            <a:r>
              <a:rPr lang="en-US" sz="1600" dirty="0"/>
              <a:t> but </a:t>
            </a:r>
            <a:r>
              <a:rPr lang="en-US" sz="1800" u="sng" dirty="0"/>
              <a:t>denied both treatment &amp; direct test for Borreliae</a:t>
            </a:r>
            <a:r>
              <a:rPr lang="en-US" sz="1800" dirty="0"/>
              <a:t> by OUH! </a:t>
            </a:r>
          </a:p>
        </p:txBody>
      </p:sp>
      <p:sp>
        <p:nvSpPr>
          <p:cNvPr id="3" name="Pladsholder til indhold 2"/>
          <p:cNvSpPr>
            <a:spLocks noGrp="1"/>
          </p:cNvSpPr>
          <p:nvPr>
            <p:ph sz="quarter" idx="1"/>
          </p:nvPr>
        </p:nvSpPr>
        <p:spPr>
          <a:xfrm>
            <a:off x="457200" y="1219200"/>
            <a:ext cx="8229600" cy="5378152"/>
          </a:xfrm>
        </p:spPr>
        <p:txBody>
          <a:bodyPr>
            <a:normAutofit fontScale="32500" lnSpcReduction="20000"/>
          </a:bodyPr>
          <a:lstStyle/>
          <a:p>
            <a:pPr marL="0" indent="0">
              <a:buNone/>
            </a:pPr>
            <a:endParaRPr lang="en-US" sz="3600" dirty="0"/>
          </a:p>
          <a:p>
            <a:pPr marL="0" indent="0">
              <a:buNone/>
            </a:pPr>
            <a:r>
              <a:rPr lang="en-US" sz="4900" b="1" dirty="0">
                <a:solidFill>
                  <a:srgbClr val="FF0000"/>
                </a:solidFill>
              </a:rPr>
              <a:t>1998</a:t>
            </a:r>
            <a:r>
              <a:rPr lang="en-US" sz="3600" dirty="0"/>
              <a:t> </a:t>
            </a:r>
            <a:r>
              <a:rPr lang="en-US" sz="3600" dirty="0" smtClean="0"/>
              <a:t>my IgM was clear positive, still no IgG! – “for the benefit of the doubt” I </a:t>
            </a:r>
            <a:r>
              <a:rPr lang="en-US" sz="3600" dirty="0"/>
              <a:t>got </a:t>
            </a:r>
            <a:r>
              <a:rPr lang="en-US" sz="3600" dirty="0" smtClean="0"/>
              <a:t>ceftriaxone 2g / die IV </a:t>
            </a:r>
            <a:r>
              <a:rPr lang="en-US" sz="3600" dirty="0"/>
              <a:t>for 1 month + clarithromycin 500mg x 2 for 11 weeks, felt </a:t>
            </a:r>
            <a:r>
              <a:rPr lang="en-US" sz="3600" dirty="0" smtClean="0"/>
              <a:t>normal for the first time in 2 years! </a:t>
            </a:r>
            <a:r>
              <a:rPr lang="en-US" sz="3600" dirty="0"/>
              <a:t>- but </a:t>
            </a:r>
            <a:r>
              <a:rPr lang="en-US" sz="3600" dirty="0" smtClean="0"/>
              <a:t>prof. told me to stop treatment and I was compliant - but relapsed shortly </a:t>
            </a:r>
            <a:r>
              <a:rPr lang="en-US" sz="3600" dirty="0"/>
              <a:t>after stopping </a:t>
            </a:r>
            <a:r>
              <a:rPr lang="en-US" sz="3600" dirty="0" smtClean="0"/>
              <a:t>treatment - </a:t>
            </a:r>
            <a:r>
              <a:rPr lang="en-US" sz="3600" dirty="0"/>
              <a:t>the professor said: </a:t>
            </a:r>
            <a:br>
              <a:rPr lang="en-US" sz="3600" dirty="0"/>
            </a:br>
            <a:r>
              <a:rPr lang="en-US" sz="3600" b="1" dirty="0"/>
              <a:t/>
            </a:r>
            <a:br>
              <a:rPr lang="en-US" sz="3600" b="1" dirty="0"/>
            </a:br>
            <a:r>
              <a:rPr lang="en-US" sz="3600" b="1" dirty="0"/>
              <a:t>”</a:t>
            </a:r>
            <a:r>
              <a:rPr lang="en-US" sz="3600" b="1" i="1" dirty="0"/>
              <a:t>We will not give you more antibiotic treatment </a:t>
            </a:r>
            <a:r>
              <a:rPr lang="en-US" sz="3600" b="1" i="1" u="sng" dirty="0"/>
              <a:t>unless you can </a:t>
            </a:r>
            <a:r>
              <a:rPr lang="en-US" sz="3600" b="1" i="1" u="sng" dirty="0">
                <a:solidFill>
                  <a:srgbClr val="FF0000"/>
                </a:solidFill>
              </a:rPr>
              <a:t>PROVE</a:t>
            </a:r>
            <a:r>
              <a:rPr lang="en-US" sz="3600" b="1" i="1" u="sng" dirty="0"/>
              <a:t> you are still infected with BORRELIA</a:t>
            </a:r>
            <a:r>
              <a:rPr lang="en-US" sz="3600" b="1" dirty="0"/>
              <a:t>”! </a:t>
            </a:r>
          </a:p>
          <a:p>
            <a:pPr marL="0" indent="0">
              <a:buNone/>
            </a:pPr>
            <a:r>
              <a:rPr lang="en-US" sz="3600" b="1" dirty="0"/>
              <a:t> </a:t>
            </a:r>
            <a:br>
              <a:rPr lang="en-US" sz="3600" b="1" dirty="0"/>
            </a:br>
            <a:r>
              <a:rPr lang="en-US" sz="3600" dirty="0"/>
              <a:t>=&gt; </a:t>
            </a:r>
            <a:r>
              <a:rPr lang="en-US" sz="3600" b="1" dirty="0"/>
              <a:t>START OF MY PERSONAL QUEST and RESEARCH</a:t>
            </a:r>
            <a:r>
              <a:rPr lang="en-US" sz="3600" dirty="0"/>
              <a:t> </a:t>
            </a:r>
            <a:r>
              <a:rPr lang="en-US" sz="3600" dirty="0" smtClean="0"/>
              <a:t/>
            </a:r>
            <a:br>
              <a:rPr lang="en-US" sz="3600" dirty="0" smtClean="0"/>
            </a:br>
            <a:r>
              <a:rPr lang="en-US" sz="3600" dirty="0" smtClean="0"/>
              <a:t>… </a:t>
            </a:r>
            <a:r>
              <a:rPr lang="en-US" sz="3100" dirty="0" smtClean="0"/>
              <a:t>1999 got great </a:t>
            </a:r>
            <a:r>
              <a:rPr lang="en-US" sz="3100" dirty="0"/>
              <a:t>help by </a:t>
            </a:r>
            <a:r>
              <a:rPr lang="en-US" sz="3100" dirty="0">
                <a:hlinkClick r:id="rId2"/>
              </a:rPr>
              <a:t>Lyme.org</a:t>
            </a:r>
            <a:r>
              <a:rPr lang="en-US" sz="3100" dirty="0"/>
              <a:t> </a:t>
            </a:r>
            <a:r>
              <a:rPr lang="en-US" sz="3100" dirty="0" smtClean="0"/>
              <a:t>- Karen V. Forschner  “Everything you need to know about Lyme disease” and </a:t>
            </a:r>
            <a:r>
              <a:rPr lang="en-US" sz="3100" b="1" dirty="0" smtClean="0"/>
              <a:t>J </a:t>
            </a:r>
            <a:r>
              <a:rPr lang="en-US" sz="3100" b="1" dirty="0"/>
              <a:t>Clin </a:t>
            </a:r>
            <a:r>
              <a:rPr lang="en-US" sz="3100" b="1" dirty="0" smtClean="0"/>
              <a:t>Tickborne </a:t>
            </a:r>
            <a:r>
              <a:rPr lang="en-US" sz="3100" b="1" dirty="0"/>
              <a:t>Dis (JSTD)</a:t>
            </a:r>
            <a:r>
              <a:rPr lang="en-US" sz="3100" dirty="0"/>
              <a:t> reprint </a:t>
            </a:r>
            <a:r>
              <a:rPr lang="en-US" sz="3100" b="1" u="sng" dirty="0"/>
              <a:t>FELSENFELD</a:t>
            </a:r>
            <a:r>
              <a:rPr lang="en-US" sz="3100" dirty="0"/>
              <a:t> in </a:t>
            </a:r>
            <a:r>
              <a:rPr lang="en-US" sz="3100" dirty="0">
                <a:hlinkClick r:id="rId3"/>
              </a:rPr>
              <a:t>spring and summer </a:t>
            </a:r>
            <a:r>
              <a:rPr lang="en-US" sz="3100" dirty="0" smtClean="0">
                <a:hlinkClick r:id="rId3"/>
              </a:rPr>
              <a:t>ed</a:t>
            </a:r>
            <a:r>
              <a:rPr lang="en-US" sz="3100" dirty="0" smtClean="0"/>
              <a:t>. … </a:t>
            </a:r>
            <a:br>
              <a:rPr lang="en-US" sz="3100" dirty="0" smtClean="0"/>
            </a:br>
            <a:r>
              <a:rPr lang="en-US" sz="3100" dirty="0" smtClean="0"/>
              <a:t>… 1998 Brorson finding “cysts” could revert back to spirochete form etc. etc. </a:t>
            </a:r>
            <a:br>
              <a:rPr lang="en-US" sz="3100" dirty="0" smtClean="0"/>
            </a:br>
            <a:r>
              <a:rPr lang="en-US" sz="3200" dirty="0"/>
              <a:t>– </a:t>
            </a:r>
            <a:r>
              <a:rPr lang="en-US" sz="3200" dirty="0" smtClean="0"/>
              <a:t>thinking: </a:t>
            </a:r>
            <a:endParaRPr lang="en-US" sz="3100" dirty="0"/>
          </a:p>
          <a:p>
            <a:pPr marL="514350" indent="-514350">
              <a:buFont typeface="+mj-lt"/>
              <a:buAutoNum type="arabicPeriod"/>
            </a:pPr>
            <a:r>
              <a:rPr lang="en-US" sz="3400" dirty="0"/>
              <a:t>“How would I become able to find proof for still having Borrelia infection, when my </a:t>
            </a:r>
            <a:r>
              <a:rPr lang="en-US" sz="3400" dirty="0" err="1"/>
              <a:t>danish</a:t>
            </a:r>
            <a:r>
              <a:rPr lang="en-US" sz="3400" dirty="0"/>
              <a:t> colleagues refused to do any direct test methods for Borrelia?” … well, </a:t>
            </a:r>
            <a:r>
              <a:rPr lang="en-US" sz="3400" b="1" dirty="0"/>
              <a:t>MICROSCOPY is ENOUGH to make the diagnosis of syphilis in case </a:t>
            </a:r>
            <a:r>
              <a:rPr lang="en-US" sz="3400" b="1" dirty="0">
                <a:solidFill>
                  <a:srgbClr val="FF0000"/>
                </a:solidFill>
              </a:rPr>
              <a:t>SPIROCHETES</a:t>
            </a:r>
            <a:r>
              <a:rPr lang="en-US" sz="3400" b="1" dirty="0"/>
              <a:t> are detected, I had seen some in the </a:t>
            </a:r>
            <a:r>
              <a:rPr lang="en-US" sz="3400" b="1" dirty="0" smtClean="0"/>
              <a:t>venereal clinic</a:t>
            </a:r>
            <a:r>
              <a:rPr lang="en-US" sz="3400" b="1" dirty="0"/>
              <a:t>! </a:t>
            </a:r>
          </a:p>
          <a:p>
            <a:pPr marL="514350" indent="-514350">
              <a:buFont typeface="+mj-lt"/>
              <a:buAutoNum type="arabicPeriod"/>
            </a:pPr>
            <a:r>
              <a:rPr lang="en-US" sz="3400" dirty="0"/>
              <a:t>”</a:t>
            </a:r>
            <a:r>
              <a:rPr lang="en-US" sz="3400" b="1" dirty="0"/>
              <a:t>AGENTS TRANSMITTED BY BLOODSUCKERS </a:t>
            </a:r>
            <a:r>
              <a:rPr lang="en-US" sz="3400" b="1" u="sng" dirty="0"/>
              <a:t>MUST</a:t>
            </a:r>
            <a:r>
              <a:rPr lang="en-US" sz="3400" b="1" dirty="0"/>
              <a:t> BE PRESENT IN THE  BLOOD</a:t>
            </a:r>
            <a:r>
              <a:rPr lang="en-US" sz="3400" dirty="0"/>
              <a:t>” </a:t>
            </a:r>
            <a:r>
              <a:rPr lang="en-US" sz="3400" dirty="0" smtClean="0"/>
              <a:t/>
            </a:r>
            <a:br>
              <a:rPr lang="en-US" sz="3400" dirty="0" smtClean="0"/>
            </a:br>
            <a:r>
              <a:rPr lang="en-US" sz="3400" dirty="0" smtClean="0"/>
              <a:t>.. But probably </a:t>
            </a:r>
            <a:r>
              <a:rPr lang="en-US" sz="3400" u="sng" dirty="0" smtClean="0"/>
              <a:t>not </a:t>
            </a:r>
            <a:r>
              <a:rPr lang="en-US" sz="3400" u="sng" dirty="0"/>
              <a:t>in spirochete form for more than 1 </a:t>
            </a:r>
            <a:r>
              <a:rPr lang="en-US" sz="3400" u="sng" dirty="0" smtClean="0"/>
              <a:t>day per relapse</a:t>
            </a:r>
            <a:r>
              <a:rPr lang="en-US" sz="3400" dirty="0" smtClean="0"/>
              <a:t>? - </a:t>
            </a:r>
            <a:r>
              <a:rPr lang="en-US" sz="3400" dirty="0"/>
              <a:t>like it was found for all </a:t>
            </a:r>
            <a:r>
              <a:rPr lang="en-US" sz="3400" u="sng" dirty="0"/>
              <a:t>the relapsing fever Borreliae</a:t>
            </a:r>
            <a:r>
              <a:rPr lang="en-US" sz="3400" dirty="0" smtClean="0"/>
              <a:t>? .. SPIROCHETEs </a:t>
            </a:r>
            <a:r>
              <a:rPr lang="en-US" sz="3400" dirty="0"/>
              <a:t>only enters </a:t>
            </a:r>
            <a:r>
              <a:rPr lang="en-US" sz="3400" b="1" dirty="0"/>
              <a:t>BLOOD</a:t>
            </a:r>
            <a:r>
              <a:rPr lang="en-US" sz="3400" dirty="0"/>
              <a:t> during </a:t>
            </a:r>
            <a:r>
              <a:rPr lang="en-US" sz="3400" b="1" dirty="0"/>
              <a:t>ACTIVE RELAPSE</a:t>
            </a:r>
            <a:r>
              <a:rPr lang="en-US" sz="3400" dirty="0"/>
              <a:t> episode(s</a:t>
            </a:r>
            <a:r>
              <a:rPr lang="en-US" sz="3400" dirty="0" smtClean="0"/>
              <a:t>)! </a:t>
            </a:r>
            <a:endParaRPr lang="en-US" sz="3400" dirty="0"/>
          </a:p>
          <a:p>
            <a:pPr marL="514350" indent="-514350">
              <a:buFont typeface="+mj-lt"/>
              <a:buAutoNum type="arabicPeriod"/>
            </a:pPr>
            <a:r>
              <a:rPr lang="en-US" sz="3400" dirty="0"/>
              <a:t>”Could I perhaps find similar</a:t>
            </a:r>
            <a:r>
              <a:rPr lang="en-US" sz="3400" dirty="0" smtClean="0"/>
              <a:t>” </a:t>
            </a:r>
            <a:r>
              <a:rPr lang="en-US" sz="3400" dirty="0"/>
              <a:t>as</a:t>
            </a:r>
            <a:r>
              <a:rPr lang="en-US" sz="3400" b="1" dirty="0"/>
              <a:t> </a:t>
            </a:r>
            <a:r>
              <a:rPr lang="en-US" sz="3400" b="1" dirty="0">
                <a:hlinkClick r:id="rId4"/>
              </a:rPr>
              <a:t>Balfour 1911</a:t>
            </a:r>
            <a:r>
              <a:rPr lang="en-US" sz="3400" b="1" dirty="0"/>
              <a:t> </a:t>
            </a:r>
            <a:r>
              <a:rPr lang="en-US" sz="3400" dirty="0" smtClean="0"/>
              <a:t>(I found </a:t>
            </a:r>
            <a:r>
              <a:rPr lang="en-US" sz="3400" dirty="0"/>
              <a:t>that paper in 1999</a:t>
            </a:r>
            <a:r>
              <a:rPr lang="en-US" sz="3400" dirty="0" smtClean="0"/>
              <a:t>) … </a:t>
            </a:r>
            <a:r>
              <a:rPr lang="en-US" sz="3400" b="1" dirty="0" err="1">
                <a:hlinkClick r:id="rId5"/>
              </a:rPr>
              <a:t>Hindle</a:t>
            </a:r>
            <a:r>
              <a:rPr lang="en-US" sz="3400" b="1" dirty="0">
                <a:hlinkClick r:id="rId5"/>
              </a:rPr>
              <a:t> </a:t>
            </a:r>
            <a:r>
              <a:rPr lang="en-US" sz="3400" b="1" dirty="0" smtClean="0">
                <a:hlinkClick r:id="rId5"/>
              </a:rPr>
              <a:t>1912</a:t>
            </a:r>
            <a:r>
              <a:rPr lang="en-US" sz="3400" b="1" dirty="0" smtClean="0"/>
              <a:t>  </a:t>
            </a:r>
            <a:r>
              <a:rPr lang="en-US" sz="3400" b="1" dirty="0"/>
              <a:t/>
            </a:r>
            <a:br>
              <a:rPr lang="en-US" sz="3400" b="1" dirty="0"/>
            </a:br>
            <a:r>
              <a:rPr lang="en-US" sz="3400" dirty="0"/>
              <a:t>- and many, many others who studied SPIROCHETES via the microscope 100+ years ago? </a:t>
            </a:r>
          </a:p>
          <a:p>
            <a:pPr marL="514350" indent="-514350">
              <a:buFont typeface="+mj-lt"/>
              <a:buAutoNum type="arabicPeriod"/>
            </a:pPr>
            <a:r>
              <a:rPr lang="en-US" sz="3400" dirty="0"/>
              <a:t>“When serology test fails and a reliable PCR is not available, what else can I do (for few money) </a:t>
            </a:r>
            <a:r>
              <a:rPr lang="en-US" sz="3400" dirty="0" smtClean="0"/>
              <a:t>to try to </a:t>
            </a:r>
            <a:r>
              <a:rPr lang="en-US" sz="3400" b="1" dirty="0" smtClean="0"/>
              <a:t>find </a:t>
            </a:r>
            <a:r>
              <a:rPr lang="en-US" sz="3400" b="1" dirty="0"/>
              <a:t>SPIROCHETEs in BLOOD</a:t>
            </a:r>
            <a:r>
              <a:rPr lang="en-US" sz="3400" dirty="0"/>
              <a:t>?”</a:t>
            </a:r>
            <a:br>
              <a:rPr lang="en-US" sz="3400" dirty="0"/>
            </a:br>
            <a:endParaRPr lang="en-US" sz="3400" dirty="0">
              <a:solidFill>
                <a:prstClr val="black"/>
              </a:solidFill>
            </a:endParaRPr>
          </a:p>
          <a:p>
            <a:pPr marL="274320" lvl="1" indent="0">
              <a:buNone/>
            </a:pPr>
            <a:r>
              <a:rPr lang="en-US" sz="3600" b="1" dirty="0">
                <a:solidFill>
                  <a:schemeClr val="tx1"/>
                </a:solidFill>
              </a:rPr>
              <a:t>The LOGICAL answer: </a:t>
            </a:r>
          </a:p>
          <a:p>
            <a:pPr marL="274320" lvl="1" indent="0">
              <a:buNone/>
            </a:pPr>
            <a:r>
              <a:rPr lang="en-US" sz="300" b="1" dirty="0">
                <a:solidFill>
                  <a:schemeClr val="tx1"/>
                </a:solidFill>
              </a:rPr>
              <a:t/>
            </a:r>
            <a:br>
              <a:rPr lang="en-US" sz="300" b="1" dirty="0">
                <a:solidFill>
                  <a:schemeClr val="tx1"/>
                </a:solidFill>
              </a:rPr>
            </a:br>
            <a:r>
              <a:rPr lang="en-US" sz="3600" b="1" dirty="0">
                <a:solidFill>
                  <a:schemeClr val="tx1"/>
                </a:solidFill>
              </a:rPr>
              <a:t>I must </a:t>
            </a:r>
            <a:r>
              <a:rPr lang="en-US" sz="3600" b="1" u="sng" dirty="0">
                <a:solidFill>
                  <a:schemeClr val="tx1"/>
                </a:solidFill>
              </a:rPr>
              <a:t>find the OPTIMAL TIME during CLINICAL RELAPSE</a:t>
            </a:r>
            <a:r>
              <a:rPr lang="en-US" sz="3600" b="1" dirty="0">
                <a:solidFill>
                  <a:schemeClr val="tx1"/>
                </a:solidFill>
              </a:rPr>
              <a:t> – when </a:t>
            </a:r>
            <a:r>
              <a:rPr lang="en-US" sz="3600" b="1" dirty="0">
                <a:solidFill>
                  <a:srgbClr val="FF0000"/>
                </a:solidFill>
              </a:rPr>
              <a:t>SPIROCHETES</a:t>
            </a:r>
            <a:r>
              <a:rPr lang="en-US" sz="3600" b="1" dirty="0">
                <a:solidFill>
                  <a:schemeClr val="tx1"/>
                </a:solidFill>
              </a:rPr>
              <a:t> enter BLOOD – and then time my MICROSCOPY to that </a:t>
            </a:r>
            <a:r>
              <a:rPr lang="en-US" sz="3600" b="1" dirty="0" smtClean="0">
                <a:solidFill>
                  <a:schemeClr val="tx1"/>
                </a:solidFill>
              </a:rPr>
              <a:t>short period! </a:t>
            </a:r>
            <a:r>
              <a:rPr lang="en-US" sz="3600" b="1" dirty="0">
                <a:solidFill>
                  <a:schemeClr val="tx1"/>
                </a:solidFill>
              </a:rPr>
              <a:t/>
            </a:r>
            <a:br>
              <a:rPr lang="en-US" sz="3600" b="1" dirty="0">
                <a:solidFill>
                  <a:schemeClr val="tx1"/>
                </a:solidFill>
              </a:rPr>
            </a:br>
            <a:endParaRPr lang="en-US" sz="3600" b="1" dirty="0">
              <a:solidFill>
                <a:schemeClr val="tx1"/>
              </a:solidFill>
            </a:endParaRPr>
          </a:p>
          <a:p>
            <a:pPr marL="274320" lvl="1" indent="0">
              <a:buNone/>
            </a:pPr>
            <a:r>
              <a:rPr lang="en-US" sz="3600" dirty="0">
                <a:solidFill>
                  <a:schemeClr val="tx1"/>
                </a:solidFill>
              </a:rPr>
              <a:t>Doing </a:t>
            </a:r>
            <a:r>
              <a:rPr lang="en-US" sz="3600" b="1" u="sng" dirty="0">
                <a:solidFill>
                  <a:srgbClr val="FF0000"/>
                </a:solidFill>
                <a:hlinkClick r:id="rId6"/>
              </a:rPr>
              <a:t>SYMPTOMDIARY</a:t>
            </a:r>
            <a:r>
              <a:rPr lang="en-US" sz="3600" dirty="0">
                <a:solidFill>
                  <a:schemeClr val="tx1"/>
                </a:solidFill>
              </a:rPr>
              <a:t> can show </a:t>
            </a:r>
            <a:r>
              <a:rPr lang="en-US" sz="3600" b="1" u="sng" dirty="0">
                <a:solidFill>
                  <a:srgbClr val="FF0000"/>
                </a:solidFill>
              </a:rPr>
              <a:t>RELAPSING DISEASE PATTERN</a:t>
            </a:r>
            <a:r>
              <a:rPr lang="en-US" sz="3600" dirty="0"/>
              <a:t>  </a:t>
            </a:r>
            <a:r>
              <a:rPr lang="en-US" sz="3700" dirty="0">
                <a:solidFill>
                  <a:schemeClr val="tx1"/>
                </a:solidFill>
              </a:rPr>
              <a:t>and </a:t>
            </a:r>
            <a:r>
              <a:rPr lang="en-US" sz="3700" b="1" u="sng" dirty="0">
                <a:solidFill>
                  <a:srgbClr val="FF0000"/>
                </a:solidFill>
              </a:rPr>
              <a:t>COST NO MONEY</a:t>
            </a:r>
            <a:r>
              <a:rPr lang="en-US" sz="3700" dirty="0" smtClean="0">
                <a:solidFill>
                  <a:schemeClr val="tx1"/>
                </a:solidFill>
              </a:rPr>
              <a:t>!</a:t>
            </a:r>
          </a:p>
          <a:p>
            <a:pPr marL="274320" lvl="1" indent="0">
              <a:buNone/>
            </a:pPr>
            <a:r>
              <a:rPr lang="en-US" sz="3700" dirty="0"/>
              <a:t>MY DIARY 2000: had 2 overlapping curves (under </a:t>
            </a:r>
            <a:r>
              <a:rPr lang="en-US" sz="3700" dirty="0" err="1"/>
              <a:t>Tx</a:t>
            </a:r>
            <a:r>
              <a:rPr lang="en-US" sz="3700" dirty="0"/>
              <a:t> for Borrelia): 3-4 weeks interval possibly related to BORRELIA </a:t>
            </a:r>
            <a:r>
              <a:rPr lang="en-US" sz="3700" dirty="0" smtClean="0"/>
              <a:t>, plus </a:t>
            </a:r>
            <a:r>
              <a:rPr lang="en-US" sz="3700" dirty="0"/>
              <a:t>another curve cycling at 4-5 days interval =&gt; </a:t>
            </a:r>
            <a:r>
              <a:rPr lang="en-US" sz="3700" b="1" dirty="0"/>
              <a:t>I MUST HAVE MIXED INFECTION!</a:t>
            </a:r>
            <a:r>
              <a:rPr lang="en-US" sz="4000" b="1" dirty="0"/>
              <a:t/>
            </a:r>
            <a:br>
              <a:rPr lang="en-US" sz="4000" b="1" dirty="0"/>
            </a:br>
            <a:endParaRPr lang="en-US" sz="3700" dirty="0">
              <a:solidFill>
                <a:schemeClr val="tx1"/>
              </a:solidFill>
            </a:endParaRPr>
          </a:p>
          <a:p>
            <a:pPr marL="0" indent="0">
              <a:buNone/>
            </a:pPr>
            <a:endParaRPr lang="en-US" dirty="0"/>
          </a:p>
        </p:txBody>
      </p:sp>
    </p:spTree>
    <p:extLst>
      <p:ext uri="{BB962C8B-B14F-4D97-AF65-F5344CB8AC3E}">
        <p14:creationId xmlns:p14="http://schemas.microsoft.com/office/powerpoint/2010/main" val="40345931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507288" cy="990600"/>
          </a:xfrm>
        </p:spPr>
        <p:txBody>
          <a:bodyPr>
            <a:noAutofit/>
          </a:bodyPr>
          <a:lstStyle/>
          <a:p>
            <a:r>
              <a:rPr lang="en-US" sz="2000" dirty="0" smtClean="0"/>
              <a:t>A research lab in Florida, USA, worked on direct immuno-stain for Borrelia and offered examination of blood smear for co-infection …</a:t>
            </a:r>
            <a:endParaRPr lang="en-US" sz="2000" dirty="0"/>
          </a:p>
        </p:txBody>
      </p:sp>
      <p:sp>
        <p:nvSpPr>
          <p:cNvPr id="3" name="Pladsholder til indhold 2"/>
          <p:cNvSpPr>
            <a:spLocks noGrp="1"/>
          </p:cNvSpPr>
          <p:nvPr>
            <p:ph sz="quarter" idx="1"/>
          </p:nvPr>
        </p:nvSpPr>
        <p:spPr>
          <a:xfrm>
            <a:off x="457200" y="1219200"/>
            <a:ext cx="8229600" cy="5306144"/>
          </a:xfrm>
        </p:spPr>
        <p:txBody>
          <a:bodyPr>
            <a:normAutofit fontScale="32500" lnSpcReduction="20000"/>
          </a:bodyPr>
          <a:lstStyle/>
          <a:p>
            <a:pPr marL="274320" lvl="1" indent="0">
              <a:buNone/>
            </a:pPr>
            <a:r>
              <a:rPr lang="en-US" sz="3600" b="1" dirty="0" smtClean="0"/>
              <a:t/>
            </a:r>
            <a:br>
              <a:rPr lang="en-US" sz="3600" b="1" dirty="0" smtClean="0"/>
            </a:br>
            <a:r>
              <a:rPr lang="en-US" sz="3600" b="1" dirty="0" smtClean="0"/>
              <a:t>=&gt; 2001/03</a:t>
            </a:r>
            <a:r>
              <a:rPr lang="en-US" sz="3600" dirty="0" smtClean="0"/>
              <a:t> (after pause with antibiotics for 2 months allowing worsening of Borrelia)</a:t>
            </a:r>
            <a:r>
              <a:rPr lang="en-US" sz="3600" b="1" dirty="0" smtClean="0"/>
              <a:t> </a:t>
            </a:r>
            <a:r>
              <a:rPr lang="en-US" sz="3600" dirty="0" smtClean="0"/>
              <a:t>send samples to USA, sampled during start of new active BORRELIA CYCLE:  </a:t>
            </a:r>
            <a:br>
              <a:rPr lang="en-US" sz="3600" dirty="0" smtClean="0"/>
            </a:br>
            <a:r>
              <a:rPr lang="en-US" sz="3600" b="1" dirty="0" smtClean="0"/>
              <a:t>Positive result for Borrelia burgdorferi antigen on DFA +</a:t>
            </a:r>
            <a:r>
              <a:rPr lang="en-US" sz="3600" dirty="0" smtClean="0"/>
              <a:t> ringforms in several RBC (max. 1%) + morula-like inclusion in a MONOCYTE; my smear findings were confirmed by </a:t>
            </a:r>
            <a:br>
              <a:rPr lang="en-US" sz="3600" dirty="0" smtClean="0"/>
            </a:br>
            <a:r>
              <a:rPr lang="en-US" sz="3600" dirty="0" smtClean="0"/>
              <a:t>1. reference lab. In the USA </a:t>
            </a:r>
            <a:br>
              <a:rPr lang="en-US" sz="3600" dirty="0" smtClean="0"/>
            </a:br>
            <a:r>
              <a:rPr lang="en-US" sz="3600" dirty="0" smtClean="0"/>
              <a:t>2. by myself, and later </a:t>
            </a:r>
            <a:br>
              <a:rPr lang="en-US" sz="3600" dirty="0" smtClean="0"/>
            </a:br>
            <a:r>
              <a:rPr lang="en-US" sz="3600" dirty="0" smtClean="0"/>
              <a:t>3. DVM Tarello, Italy </a:t>
            </a:r>
            <a:br>
              <a:rPr lang="en-US" sz="3600" dirty="0" smtClean="0"/>
            </a:br>
            <a:r>
              <a:rPr lang="en-US" sz="3600" dirty="0" smtClean="0"/>
              <a:t>– I and Tarello looked at </a:t>
            </a:r>
            <a:r>
              <a:rPr lang="en-US" sz="3600" u="sng" dirty="0" smtClean="0"/>
              <a:t>concurrent smear as those to BRT and on several serial smears taking in the weeks after</a:t>
            </a:r>
            <a:r>
              <a:rPr lang="en-US" sz="3600" dirty="0" smtClean="0"/>
              <a:t>!</a:t>
            </a:r>
          </a:p>
          <a:p>
            <a:pPr marL="274320" lvl="1" indent="0">
              <a:buNone/>
            </a:pPr>
            <a:r>
              <a:rPr lang="en-US" sz="3600" dirty="0" smtClean="0"/>
              <a:t>=&gt; On the pictures </a:t>
            </a:r>
            <a:r>
              <a:rPr lang="en-US" sz="3600" dirty="0"/>
              <a:t>from BRT of phase </a:t>
            </a:r>
            <a:r>
              <a:rPr lang="en-US" sz="3600" dirty="0" smtClean="0"/>
              <a:t>contrast plus DF and DFA with </a:t>
            </a:r>
            <a:r>
              <a:rPr lang="en-US" sz="3600" dirty="0"/>
              <a:t>KPLs. Bbsl specific FITC-Borrelia antibody stain - I could see similar structures, as what I had already seen in autumn 2000 as </a:t>
            </a:r>
            <a:r>
              <a:rPr lang="en-US" sz="3600" dirty="0" smtClean="0"/>
              <a:t/>
            </a:r>
            <a:br>
              <a:rPr lang="en-US" sz="3600" dirty="0" smtClean="0"/>
            </a:br>
            <a:r>
              <a:rPr lang="en-US" sz="3600" b="1" dirty="0" smtClean="0"/>
              <a:t>MOVING </a:t>
            </a:r>
            <a:r>
              <a:rPr lang="en-US" sz="3600" b="1" dirty="0"/>
              <a:t>GRANULES inside </a:t>
            </a:r>
            <a:r>
              <a:rPr lang="en-US" sz="3600" b="1" dirty="0" smtClean="0"/>
              <a:t>cell-like structures, some </a:t>
            </a:r>
            <a:r>
              <a:rPr lang="en-US" sz="3600" b="1" dirty="0"/>
              <a:t>with nucleus, some </a:t>
            </a:r>
            <a:r>
              <a:rPr lang="en-US" sz="3600" b="1" dirty="0" smtClean="0"/>
              <a:t>without. I noticed that there were many “granulated cellular structures”  when I felt sick and there were very few on my better days, where blood could look normal. </a:t>
            </a:r>
            <a:r>
              <a:rPr lang="en-US" sz="3600" dirty="0" smtClean="0"/>
              <a:t> </a:t>
            </a:r>
            <a:r>
              <a:rPr lang="en-US" sz="3600" dirty="0"/>
              <a:t/>
            </a:r>
            <a:br>
              <a:rPr lang="en-US" sz="3600" dirty="0"/>
            </a:br>
            <a:r>
              <a:rPr lang="en-US" sz="3600" dirty="0" smtClean="0"/>
              <a:t/>
            </a:r>
            <a:br>
              <a:rPr lang="en-US" sz="3600" dirty="0" smtClean="0"/>
            </a:br>
            <a:r>
              <a:rPr lang="en-US" sz="3600" dirty="0" smtClean="0"/>
              <a:t>OTHER PATIENTs WANTED BRTs TEST TOO, but it had to be done as science, prospective and with Tarello doing “blind” control i.e. without knowing if person was sick or healthy, not knowing if BRT or I had found anything, for triple comparison. </a:t>
            </a:r>
            <a:r>
              <a:rPr lang="en-US" sz="3700" dirty="0"/>
              <a:t>We could both agree with BRT on all positive for ringforms</a:t>
            </a:r>
            <a:r>
              <a:rPr lang="en-US" sz="3600" dirty="0" smtClean="0"/>
              <a:t>, more problems with something inside WBC.  </a:t>
            </a:r>
            <a:r>
              <a:rPr lang="en-US" sz="3600" b="1" dirty="0" smtClean="0"/>
              <a:t>DIRECT BORRELIA IMMUNOSTAIN, smear microscopy.</a:t>
            </a:r>
            <a:br>
              <a:rPr lang="en-US" sz="3600" b="1" dirty="0" smtClean="0"/>
            </a:br>
            <a:r>
              <a:rPr lang="en-US" sz="3600" dirty="0" smtClean="0"/>
              <a:t>2001-6: </a:t>
            </a:r>
            <a:r>
              <a:rPr lang="en-US" sz="3600" b="1" dirty="0" smtClean="0"/>
              <a:t>50/50 chronic patients pos. on Borrelia-DFA!</a:t>
            </a:r>
            <a:r>
              <a:rPr lang="en-US" sz="3600" dirty="0" smtClean="0"/>
              <a:t> - ca. 2/3 had sign of  MIXED INFECTION; ca. 1/3 had RINGFORMS in RBC; &lt;10 (some uncertain) had morulae-like inclusions in RBC; 2 Bartonella like org. </a:t>
            </a:r>
            <a:br>
              <a:rPr lang="en-US" sz="3600" dirty="0" smtClean="0"/>
            </a:br>
            <a:r>
              <a:rPr lang="en-US" sz="3600" dirty="0" smtClean="0"/>
              <a:t>– many had larger darker “granules” in WBC (as shed by spirochetes) corresponding to those seen on relatively moving (take a look of some </a:t>
            </a:r>
            <a:r>
              <a:rPr lang="en-US" sz="3600" dirty="0" smtClean="0">
                <a:hlinkClick r:id="rId2"/>
              </a:rPr>
              <a:t>video</a:t>
            </a:r>
            <a:r>
              <a:rPr lang="en-US" sz="3600" dirty="0" smtClean="0"/>
              <a:t> from blood microscopy). Presented findings in UK conferences: York 2003, York 2004, Leicester 2007.</a:t>
            </a:r>
          </a:p>
          <a:p>
            <a:pPr marL="274320" lvl="1" indent="0">
              <a:buNone/>
            </a:pPr>
            <a:r>
              <a:rPr lang="en-US" sz="3600" dirty="0" smtClean="0"/>
              <a:t>In 2002 we created </a:t>
            </a:r>
            <a:r>
              <a:rPr lang="en-US" sz="3600" dirty="0" smtClean="0">
                <a:hlinkClick r:id="rId3"/>
              </a:rPr>
              <a:t>DanInfekt</a:t>
            </a:r>
            <a:r>
              <a:rPr lang="en-US" sz="3600" dirty="0" smtClean="0"/>
              <a:t>, our patient organization; our aim is to support the sick, inform and raise money for and do research; bought Paralens epi-flourescence and incubator (I borrow), DanInfekt members is an ideal group to do research on, if we could raise enough money; it is possible to buy BSK-H (6% rabbit serum, Sigma) and rather expensive Bb-antibodies from KPL; I did successful CULTURE and immune stain trial in 2010, however my cheap USB camera was not light sensible enough to take photos of a few green “micro-snakes from Hell”, and granules on black background, and was giving raster (despite 3 </a:t>
            </a:r>
            <a:r>
              <a:rPr lang="en-US" sz="3600" dirty="0" smtClean="0"/>
              <a:t>Mpixel</a:t>
            </a:r>
            <a:r>
              <a:rPr lang="en-US" sz="3600" dirty="0" smtClean="0"/>
              <a:t> it was not better than  my old VGA cam, Bresser cam can not work under C64. .</a:t>
            </a:r>
            <a:br>
              <a:rPr lang="en-US" sz="3600" dirty="0" smtClean="0"/>
            </a:br>
            <a:endParaRPr lang="en-US" sz="600" dirty="0" smtClean="0"/>
          </a:p>
          <a:p>
            <a:pPr marL="274320" lvl="1" indent="0">
              <a:buNone/>
            </a:pPr>
            <a:r>
              <a:rPr lang="en-US" sz="3600" dirty="0" smtClean="0"/>
              <a:t>We just (march) invested personally, in a brand </a:t>
            </a:r>
            <a:r>
              <a:rPr lang="en-US" sz="3600" b="1" dirty="0" smtClean="0"/>
              <a:t>NEW MICROSCOPE AND CAMERA </a:t>
            </a:r>
            <a:r>
              <a:rPr lang="en-US" sz="3600" dirty="0" smtClean="0"/>
              <a:t>– so I look forward to continue my MICROSCOPY studies of SPIROCHETES -</a:t>
            </a:r>
            <a:r>
              <a:rPr lang="en-US" sz="3600" b="1" dirty="0" smtClean="0"/>
              <a:t> BACK TO BASICS ;)</a:t>
            </a:r>
          </a:p>
          <a:p>
            <a:endParaRPr lang="en-US" dirty="0"/>
          </a:p>
        </p:txBody>
      </p:sp>
    </p:spTree>
    <p:extLst>
      <p:ext uri="{BB962C8B-B14F-4D97-AF65-F5344CB8AC3E}">
        <p14:creationId xmlns:p14="http://schemas.microsoft.com/office/powerpoint/2010/main" val="3854227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498184" cy="990600"/>
          </a:xfrm>
        </p:spPr>
        <p:txBody>
          <a:bodyPr>
            <a:normAutofit/>
          </a:bodyPr>
          <a:lstStyle/>
          <a:p>
            <a:r>
              <a:rPr lang="en-US" sz="2700" dirty="0" smtClean="0"/>
              <a:t>My </a:t>
            </a:r>
            <a:r>
              <a:rPr lang="en-US" sz="2700" b="1" dirty="0" smtClean="0">
                <a:solidFill>
                  <a:srgbClr val="FF0000"/>
                </a:solidFill>
              </a:rPr>
              <a:t>PROOF</a:t>
            </a:r>
            <a:r>
              <a:rPr lang="en-US" sz="2700" dirty="0" smtClean="0"/>
              <a:t> for still being infected with Borrelia? </a:t>
            </a:r>
            <a:r>
              <a:rPr lang="en-US" dirty="0" smtClean="0"/>
              <a:t/>
            </a:r>
            <a:br>
              <a:rPr lang="en-US" dirty="0" smtClean="0"/>
            </a:br>
            <a:r>
              <a:rPr lang="en-US" sz="2400" dirty="0" smtClean="0"/>
              <a:t>– is </a:t>
            </a:r>
            <a:r>
              <a:rPr lang="en-US" sz="2400" u="sng" dirty="0" smtClean="0"/>
              <a:t>still not ENOUGH for OUH</a:t>
            </a:r>
            <a:r>
              <a:rPr lang="en-US" sz="2400" dirty="0" smtClean="0"/>
              <a:t> to offer treatment!</a:t>
            </a:r>
            <a:endParaRPr lang="en-US" sz="2400" dirty="0"/>
          </a:p>
        </p:txBody>
      </p:sp>
      <p:sp>
        <p:nvSpPr>
          <p:cNvPr id="3" name="Pladsholder til indhold 2"/>
          <p:cNvSpPr>
            <a:spLocks noGrp="1"/>
          </p:cNvSpPr>
          <p:nvPr>
            <p:ph sz="quarter" idx="1"/>
          </p:nvPr>
        </p:nvSpPr>
        <p:spPr>
          <a:xfrm>
            <a:off x="457200" y="1219200"/>
            <a:ext cx="3106688" cy="4937760"/>
          </a:xfrm>
        </p:spPr>
        <p:txBody>
          <a:bodyPr/>
          <a:lstStyle/>
          <a:p>
            <a:pPr marL="0" lvl="1" indent="0">
              <a:spcBef>
                <a:spcPts val="600"/>
              </a:spcBef>
              <a:buClr>
                <a:schemeClr val="accent1"/>
              </a:buClr>
              <a:buNone/>
            </a:pPr>
            <a:r>
              <a:rPr lang="en-US" sz="1800" dirty="0" smtClean="0">
                <a:solidFill>
                  <a:schemeClr val="tx1"/>
                </a:solidFill>
              </a:rPr>
              <a:t>2001: </a:t>
            </a:r>
            <a:r>
              <a:rPr lang="en-US" sz="1200" dirty="0" smtClean="0"/>
              <a:t>Positive DFA </a:t>
            </a:r>
            <a:r>
              <a:rPr lang="en-US" sz="1200" i="1" dirty="0" smtClean="0"/>
              <a:t>for </a:t>
            </a:r>
            <a:r>
              <a:rPr lang="en-US" sz="1200" b="1" i="1" dirty="0" smtClean="0"/>
              <a:t>B. burgdorferi</a:t>
            </a:r>
            <a:r>
              <a:rPr lang="en-US" sz="1200" dirty="0" smtClean="0"/>
              <a:t>		</a:t>
            </a:r>
            <a:endParaRPr lang="en-US" sz="700" dirty="0"/>
          </a:p>
          <a:p>
            <a:pPr marL="0" lvl="1" indent="0">
              <a:spcBef>
                <a:spcPts val="600"/>
              </a:spcBef>
              <a:buClr>
                <a:schemeClr val="accent1"/>
              </a:buClr>
              <a:buNone/>
            </a:pPr>
            <a:endParaRPr lang="en-US" sz="700" dirty="0" smtClean="0"/>
          </a:p>
          <a:p>
            <a:pPr marL="0" lvl="1" indent="0">
              <a:spcBef>
                <a:spcPts val="600"/>
              </a:spcBef>
              <a:buClr>
                <a:schemeClr val="accent1"/>
              </a:buClr>
              <a:buNone/>
            </a:pPr>
            <a:endParaRPr lang="en-US" sz="700" dirty="0"/>
          </a:p>
          <a:p>
            <a:pPr marL="0" lvl="1" indent="0">
              <a:spcBef>
                <a:spcPts val="600"/>
              </a:spcBef>
              <a:buClr>
                <a:schemeClr val="accent1"/>
              </a:buClr>
              <a:buNone/>
            </a:pPr>
            <a:endParaRPr lang="en-US" sz="700" dirty="0" smtClean="0"/>
          </a:p>
          <a:p>
            <a:pPr marL="0" lvl="1" indent="0">
              <a:spcBef>
                <a:spcPts val="600"/>
              </a:spcBef>
              <a:buClr>
                <a:schemeClr val="accent1"/>
              </a:buClr>
              <a:buNone/>
            </a:pPr>
            <a:endParaRPr lang="en-US" sz="700" dirty="0"/>
          </a:p>
          <a:p>
            <a:pPr marL="0" lvl="1" indent="0">
              <a:spcBef>
                <a:spcPts val="600"/>
              </a:spcBef>
              <a:buClr>
                <a:schemeClr val="accent1"/>
              </a:buClr>
              <a:buNone/>
            </a:pPr>
            <a:endParaRPr lang="en-US" sz="700" dirty="0" smtClean="0"/>
          </a:p>
          <a:p>
            <a:pPr marL="0" lvl="1" indent="0">
              <a:spcBef>
                <a:spcPts val="600"/>
              </a:spcBef>
              <a:buClr>
                <a:schemeClr val="accent1"/>
              </a:buClr>
              <a:buNone/>
            </a:pPr>
            <a:endParaRPr lang="en-US" sz="1200" dirty="0" smtClean="0"/>
          </a:p>
          <a:p>
            <a:pPr marL="0" lvl="1" indent="0">
              <a:spcBef>
                <a:spcPts val="600"/>
              </a:spcBef>
              <a:buClr>
                <a:schemeClr val="accent1"/>
              </a:buClr>
              <a:buNone/>
            </a:pPr>
            <a:endParaRPr lang="en-US" sz="1200" dirty="0"/>
          </a:p>
          <a:p>
            <a:pPr marL="0" lvl="1" indent="0">
              <a:spcBef>
                <a:spcPts val="600"/>
              </a:spcBef>
              <a:buClr>
                <a:schemeClr val="accent1"/>
              </a:buClr>
              <a:buNone/>
            </a:pPr>
            <a:endParaRPr lang="en-US" sz="1200" dirty="0" smtClean="0"/>
          </a:p>
          <a:p>
            <a:pPr marL="0" lvl="1" indent="0">
              <a:spcBef>
                <a:spcPts val="600"/>
              </a:spcBef>
              <a:buClr>
                <a:schemeClr val="accent1"/>
              </a:buClr>
              <a:buNone/>
            </a:pPr>
            <a:r>
              <a:rPr lang="en-US" sz="1800" dirty="0">
                <a:solidFill>
                  <a:schemeClr val="tx1"/>
                </a:solidFill>
              </a:rPr>
              <a:t>2008: </a:t>
            </a:r>
            <a:r>
              <a:rPr lang="en-US" sz="1200" dirty="0" smtClean="0"/>
              <a:t>0001-</a:t>
            </a:r>
            <a:r>
              <a:rPr lang="en-US" sz="1200" b="1" dirty="0" smtClean="0"/>
              <a:t>2008</a:t>
            </a:r>
            <a:r>
              <a:rPr lang="en-US" sz="1200" dirty="0" smtClean="0"/>
              <a:t>1016 </a:t>
            </a:r>
            <a:br>
              <a:rPr lang="en-US" sz="1200" dirty="0" smtClean="0"/>
            </a:br>
            <a:r>
              <a:rPr lang="en-US" sz="1050" dirty="0" smtClean="0"/>
              <a:t>– </a:t>
            </a:r>
            <a:r>
              <a:rPr lang="en-US" sz="1050" dirty="0" err="1"/>
              <a:t>videomicroscopy</a:t>
            </a:r>
            <a:r>
              <a:rPr lang="en-US" sz="1050" dirty="0"/>
              <a:t> by dr. </a:t>
            </a:r>
            <a:r>
              <a:rPr lang="en-US" sz="1050" dirty="0" err="1"/>
              <a:t>Bela</a:t>
            </a:r>
            <a:r>
              <a:rPr lang="en-US" sz="1050" dirty="0"/>
              <a:t> </a:t>
            </a:r>
            <a:r>
              <a:rPr lang="en-US" sz="1050" dirty="0" err="1" smtClean="0"/>
              <a:t>Bozsik</a:t>
            </a:r>
            <a:r>
              <a:rPr lang="en-US" sz="1050" dirty="0" smtClean="0"/>
              <a:t> (snapshots from the video I showed you earlier):</a:t>
            </a:r>
            <a:endParaRPr lang="en-US" sz="1400" dirty="0"/>
          </a:p>
          <a:p>
            <a:pPr marL="0" indent="0">
              <a:buNone/>
            </a:pPr>
            <a:endParaRPr lang="en-US" dirty="0"/>
          </a:p>
        </p:txBody>
      </p:sp>
      <p:pic>
        <p:nvPicPr>
          <p:cNvPr id="4" name="Picture 2" descr="L:\Skrivebord\0001-20081016-DFM 005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261" y="4206275"/>
            <a:ext cx="1330198" cy="997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L:\Skrivebord\0001-20081016-DFM 005_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60" y="5225307"/>
            <a:ext cx="1330199" cy="997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Skrivebord\0001-20081016-DFM 006_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4206275"/>
            <a:ext cx="1325009" cy="9956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L:\Skrivebord\0001-20081016-DFM 007_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5229200"/>
            <a:ext cx="1325010" cy="99375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Ulmarsoft-web\d\www\ulmarweb\kroun\case\0001\20010326Bowen\01FAT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639" y="1546814"/>
            <a:ext cx="2480220" cy="927772"/>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Ulmarsoft-web\d\www\ulmarweb\kroun\case\0001\20010326Bowen\01FAT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639" y="2530777"/>
            <a:ext cx="2480220" cy="940773"/>
          </a:xfrm>
          <a:prstGeom prst="rect">
            <a:avLst/>
          </a:prstGeom>
          <a:noFill/>
          <a:extLst>
            <a:ext uri="{909E8E84-426E-40DD-AFC4-6F175D3DCCD1}">
              <a14:hiddenFill xmlns:a14="http://schemas.microsoft.com/office/drawing/2010/main">
                <a:solidFill>
                  <a:srgbClr val="FFFFFF"/>
                </a:solidFill>
              </a14:hiddenFill>
            </a:ext>
          </a:extLst>
        </p:spPr>
      </p:pic>
      <p:sp>
        <p:nvSpPr>
          <p:cNvPr id="8" name="Tekstboks 7"/>
          <p:cNvSpPr txBox="1"/>
          <p:nvPr/>
        </p:nvSpPr>
        <p:spPr>
          <a:xfrm>
            <a:off x="3379732" y="1257229"/>
            <a:ext cx="1840339" cy="1938992"/>
          </a:xfrm>
          <a:prstGeom prst="rect">
            <a:avLst/>
          </a:prstGeom>
          <a:noFill/>
        </p:spPr>
        <p:txBody>
          <a:bodyPr wrap="square" rtlCol="0">
            <a:spAutoFit/>
          </a:bodyPr>
          <a:lstStyle/>
          <a:p>
            <a:pPr marL="0" lvl="1" indent="0">
              <a:spcBef>
                <a:spcPts val="600"/>
              </a:spcBef>
              <a:buClr>
                <a:schemeClr val="accent1"/>
              </a:buClr>
              <a:buNone/>
            </a:pPr>
            <a:r>
              <a:rPr lang="en-US" sz="1200" dirty="0" smtClean="0"/>
              <a:t>2001 </a:t>
            </a:r>
            <a:r>
              <a:rPr lang="en-US" sz="1200" dirty="0"/>
              <a:t>+ </a:t>
            </a:r>
            <a:r>
              <a:rPr lang="en-US" sz="1200" b="1" dirty="0" smtClean="0"/>
              <a:t>ringforms</a:t>
            </a:r>
            <a:r>
              <a:rPr lang="en-US" sz="1200" dirty="0" smtClean="0"/>
              <a:t> and </a:t>
            </a:r>
            <a:r>
              <a:rPr lang="en-US" sz="1200" b="1" dirty="0" err="1" smtClean="0"/>
              <a:t>morulae</a:t>
            </a:r>
            <a:r>
              <a:rPr lang="en-US" sz="1200" b="1" dirty="0" smtClean="0"/>
              <a:t>-like inclusion in MONOCYTE </a:t>
            </a:r>
            <a:r>
              <a:rPr lang="en-US" sz="1200" dirty="0" smtClean="0"/>
              <a:t>- both </a:t>
            </a:r>
            <a:r>
              <a:rPr lang="en-US" sz="1200" b="1" dirty="0" smtClean="0">
                <a:solidFill>
                  <a:srgbClr val="FF0000"/>
                </a:solidFill>
              </a:rPr>
              <a:t>confirmed</a:t>
            </a:r>
            <a:r>
              <a:rPr lang="en-US" sz="1200" dirty="0" smtClean="0"/>
              <a:t> by a </a:t>
            </a:r>
            <a:r>
              <a:rPr lang="en-US" sz="1200" u="sng" dirty="0" smtClean="0"/>
              <a:t>USA reference lab</a:t>
            </a:r>
            <a:r>
              <a:rPr lang="en-US" sz="1200" dirty="0" smtClean="0"/>
              <a:t> AND in both concurrent and later </a:t>
            </a:r>
            <a:r>
              <a:rPr lang="en-US" sz="1200" u="sng" dirty="0" smtClean="0"/>
              <a:t>serial smears</a:t>
            </a:r>
            <a:r>
              <a:rPr lang="en-US" sz="1200" dirty="0" smtClean="0"/>
              <a:t>, similar was also detectable by myself &amp; </a:t>
            </a:r>
            <a:r>
              <a:rPr lang="en-US" sz="1200" dirty="0"/>
              <a:t>DVM </a:t>
            </a:r>
            <a:r>
              <a:rPr lang="en-US" sz="1200" dirty="0" smtClean="0"/>
              <a:t>Tarello, Italy!</a:t>
            </a:r>
            <a:endParaRPr lang="en-US" dirty="0"/>
          </a:p>
        </p:txBody>
      </p:sp>
      <p:pic>
        <p:nvPicPr>
          <p:cNvPr id="14340" name="Picture 4" descr="\\Ulmarsoft-web\d\www\ulmarweb\kroun\case\0001\20010326Bowen\01RBC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2105" y="3284984"/>
            <a:ext cx="1543447" cy="11375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Ulmarsoft-web\d\www\ulmarweb\kroun\case\0001\20010326Bowen\01WBC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6351" y="4557191"/>
            <a:ext cx="1567034" cy="1166941"/>
          </a:xfrm>
          <a:prstGeom prst="rect">
            <a:avLst/>
          </a:prstGeom>
          <a:noFill/>
          <a:extLst>
            <a:ext uri="{909E8E84-426E-40DD-AFC4-6F175D3DCCD1}">
              <a14:hiddenFill xmlns:a14="http://schemas.microsoft.com/office/drawing/2010/main">
                <a:solidFill>
                  <a:srgbClr val="FFFFFF"/>
                </a:solidFill>
              </a14:hiddenFill>
            </a:ext>
          </a:extLst>
        </p:spPr>
      </p:pic>
      <p:sp>
        <p:nvSpPr>
          <p:cNvPr id="9" name="Tekstboks 8"/>
          <p:cNvSpPr txBox="1"/>
          <p:nvPr/>
        </p:nvSpPr>
        <p:spPr>
          <a:xfrm>
            <a:off x="5220072" y="1257229"/>
            <a:ext cx="3734204" cy="3439403"/>
          </a:xfrm>
          <a:prstGeom prst="rect">
            <a:avLst/>
          </a:prstGeom>
          <a:noFill/>
        </p:spPr>
        <p:txBody>
          <a:bodyPr wrap="square" rtlCol="0">
            <a:spAutoFit/>
          </a:bodyPr>
          <a:lstStyle/>
          <a:p>
            <a:r>
              <a:rPr lang="en-US" dirty="0" smtClean="0"/>
              <a:t>2010: </a:t>
            </a:r>
            <a:r>
              <a:rPr lang="en-US" b="1" dirty="0" smtClean="0"/>
              <a:t>0001-</a:t>
            </a:r>
            <a:r>
              <a:rPr lang="en-US" b="1" u="sng" dirty="0" smtClean="0"/>
              <a:t>2010</a:t>
            </a:r>
            <a:r>
              <a:rPr lang="en-US" b="1" dirty="0" smtClean="0"/>
              <a:t>0302 </a:t>
            </a:r>
          </a:p>
          <a:p>
            <a:r>
              <a:rPr lang="en-US" sz="1200" b="1" dirty="0" smtClean="0">
                <a:solidFill>
                  <a:srgbClr val="FF0000"/>
                </a:solidFill>
              </a:rPr>
              <a:t>Culture</a:t>
            </a:r>
            <a:r>
              <a:rPr lang="en-US" sz="1200" b="1" dirty="0" smtClean="0"/>
              <a:t> BSK-H, 4 weeks =&gt; SPIROCHETES (see still photos below)</a:t>
            </a:r>
          </a:p>
          <a:p>
            <a:r>
              <a:rPr lang="en-US" sz="1050" dirty="0" smtClean="0"/>
              <a:t>Plus LOTS of ”GRANULES” (most lie still, others are tumbling, just like they do in blood) and apparently growing in BIOFILM-like colonies ..</a:t>
            </a:r>
            <a:br>
              <a:rPr lang="en-US" sz="1050" dirty="0" smtClean="0"/>
            </a:br>
            <a:r>
              <a:rPr lang="en-US" sz="1200" dirty="0" smtClean="0"/>
              <a:t>2009 I asked ID colleagues in </a:t>
            </a:r>
            <a:r>
              <a:rPr lang="en-US" sz="1200" dirty="0" smtClean="0"/>
              <a:t>OUH</a:t>
            </a:r>
            <a:br>
              <a:rPr lang="en-US" sz="1200" dirty="0" smtClean="0"/>
            </a:br>
            <a:r>
              <a:rPr lang="en-US" sz="1100" dirty="0" smtClean="0"/>
              <a:t>– </a:t>
            </a:r>
            <a:r>
              <a:rPr lang="en-US" sz="1100" dirty="0" smtClean="0"/>
              <a:t>both the professor </a:t>
            </a:r>
            <a:r>
              <a:rPr lang="en-US" sz="1100" dirty="0" smtClean="0"/>
              <a:t>who denied me treatment after positive DFA in 2001, and the current “expert”! – and showing </a:t>
            </a:r>
            <a:r>
              <a:rPr lang="en-US" sz="1100" dirty="0" smtClean="0"/>
              <a:t>them Bozsik’s </a:t>
            </a:r>
            <a:r>
              <a:rPr lang="en-US" sz="1100" dirty="0" smtClean="0"/>
              <a:t>dark-field microscopy  </a:t>
            </a:r>
            <a:br>
              <a:rPr lang="en-US" sz="1100" dirty="0" smtClean="0"/>
            </a:br>
            <a:endParaRPr lang="en-US" sz="1100" dirty="0" smtClean="0"/>
          </a:p>
          <a:p>
            <a:r>
              <a:rPr lang="en-US" sz="1100" dirty="0" smtClean="0"/>
              <a:t>THEY </a:t>
            </a:r>
            <a:r>
              <a:rPr lang="en-US" sz="1100" dirty="0" smtClean="0"/>
              <a:t>DO NOT FIND </a:t>
            </a:r>
            <a:r>
              <a:rPr lang="en-US" sz="1100" dirty="0" smtClean="0"/>
              <a:t>ANY VISIBLE </a:t>
            </a:r>
            <a:r>
              <a:rPr lang="en-US" sz="1100" dirty="0" smtClean="0"/>
              <a:t>SPIROCHETES BY MICROSCOPY IN BLOOD ENOUGH REASON TO </a:t>
            </a:r>
            <a:r>
              <a:rPr lang="en-US" sz="1100" dirty="0" smtClean="0"/>
              <a:t>TREAT (they do not time to relapse and concentrate sample, can not re-find!) – </a:t>
            </a:r>
            <a:r>
              <a:rPr lang="en-US" sz="1100" b="1" dirty="0" smtClean="0"/>
              <a:t>therefore I must continue my search for even BETTER </a:t>
            </a:r>
            <a:r>
              <a:rPr lang="en-US" sz="1100" b="1" dirty="0" smtClean="0"/>
              <a:t>PROOF </a:t>
            </a:r>
            <a:r>
              <a:rPr lang="en-US" sz="1100" dirty="0" smtClean="0"/>
              <a:t>- </a:t>
            </a:r>
            <a:r>
              <a:rPr lang="en-US" sz="1100" dirty="0" smtClean="0"/>
              <a:t>next step </a:t>
            </a:r>
            <a:r>
              <a:rPr lang="en-US" sz="1100" dirty="0" smtClean="0"/>
              <a:t>must be attempt PCR , </a:t>
            </a:r>
            <a:r>
              <a:rPr lang="en-US" sz="1100" dirty="0" smtClean="0"/>
              <a:t>trying to subtype </a:t>
            </a:r>
            <a:r>
              <a:rPr lang="en-US" sz="1100" dirty="0" smtClean="0"/>
              <a:t>strain</a:t>
            </a:r>
            <a:br>
              <a:rPr lang="en-US" sz="1100" dirty="0" smtClean="0"/>
            </a:br>
            <a:r>
              <a:rPr lang="en-US" sz="1100" dirty="0" smtClean="0"/>
              <a:t>	      which strains DO sick Danes  have? </a:t>
            </a:r>
          </a:p>
          <a:p>
            <a:r>
              <a:rPr lang="en-US" sz="1100" dirty="0"/>
              <a:t> </a:t>
            </a:r>
            <a:r>
              <a:rPr lang="en-US" sz="1100" dirty="0" smtClean="0"/>
              <a:t>                                       </a:t>
            </a:r>
            <a:r>
              <a:rPr lang="en-US" sz="1100" dirty="0" smtClean="0"/>
              <a:t>Thanks for your patience.</a:t>
            </a:r>
            <a:endParaRPr lang="en-US" sz="1100" dirty="0"/>
          </a:p>
        </p:txBody>
      </p:sp>
      <p:pic>
        <p:nvPicPr>
          <p:cNvPr id="14" name="Picture 7"/>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17000"/>
                    </a14:imgEffect>
                  </a14:imgLayer>
                </a14:imgProps>
              </a:ext>
              <a:ext uri="{28A0092B-C50C-407E-A947-70E740481C1C}">
                <a14:useLocalDpi xmlns:a14="http://schemas.microsoft.com/office/drawing/2010/main" val="0"/>
              </a:ext>
            </a:extLst>
          </a:blip>
          <a:srcRect/>
          <a:stretch>
            <a:fillRect/>
          </a:stretch>
        </p:blipFill>
        <p:spPr bwMode="auto">
          <a:xfrm>
            <a:off x="5328808" y="4422578"/>
            <a:ext cx="1044179" cy="102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52000"/>
                    </a14:imgEffect>
                  </a14:imgLayer>
                </a14:imgProps>
              </a:ext>
              <a:ext uri="{28A0092B-C50C-407E-A947-70E740481C1C}">
                <a14:useLocalDpi xmlns:a14="http://schemas.microsoft.com/office/drawing/2010/main" val="0"/>
              </a:ext>
            </a:extLst>
          </a:blip>
          <a:srcRect/>
          <a:stretch>
            <a:fillRect/>
          </a:stretch>
        </p:blipFill>
        <p:spPr bwMode="auto">
          <a:xfrm>
            <a:off x="6588224" y="4704092"/>
            <a:ext cx="1107415" cy="1006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0"/>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contrast="41000"/>
                    </a14:imgEffect>
                  </a14:imgLayer>
                </a14:imgProps>
              </a:ext>
              <a:ext uri="{28A0092B-C50C-407E-A947-70E740481C1C}">
                <a14:useLocalDpi xmlns:a14="http://schemas.microsoft.com/office/drawing/2010/main" val="0"/>
              </a:ext>
            </a:extLst>
          </a:blip>
          <a:srcRect/>
          <a:stretch>
            <a:fillRect/>
          </a:stretch>
        </p:blipFill>
        <p:spPr bwMode="auto">
          <a:xfrm>
            <a:off x="7895105" y="5085183"/>
            <a:ext cx="1059171" cy="106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boks 9"/>
          <p:cNvSpPr txBox="1"/>
          <p:nvPr/>
        </p:nvSpPr>
        <p:spPr>
          <a:xfrm>
            <a:off x="3563888" y="5805264"/>
            <a:ext cx="3960440" cy="523220"/>
          </a:xfrm>
          <a:prstGeom prst="rect">
            <a:avLst/>
          </a:prstGeom>
          <a:noFill/>
        </p:spPr>
        <p:txBody>
          <a:bodyPr wrap="square" rtlCol="0">
            <a:spAutoFit/>
          </a:bodyPr>
          <a:lstStyle/>
          <a:p>
            <a:r>
              <a:rPr lang="da-DK" sz="1400" dirty="0" smtClean="0">
                <a:hlinkClick r:id="rId16"/>
              </a:rPr>
              <a:t>http://lymerick.net/videomicroscopy.htm</a:t>
            </a:r>
            <a:endParaRPr lang="da-DK" sz="1400" dirty="0" smtClean="0"/>
          </a:p>
          <a:p>
            <a:r>
              <a:rPr lang="da-DK" sz="1400" dirty="0" smtClean="0">
                <a:hlinkClick r:id="rId17"/>
              </a:rPr>
              <a:t>http://lymerick.net/MK-videomicroscopy.html</a:t>
            </a:r>
            <a:r>
              <a:rPr lang="da-DK" sz="1400" dirty="0" smtClean="0"/>
              <a:t> </a:t>
            </a:r>
            <a:endParaRPr lang="en-US" sz="1400" dirty="0"/>
          </a:p>
        </p:txBody>
      </p:sp>
    </p:spTree>
    <p:extLst>
      <p:ext uri="{BB962C8B-B14F-4D97-AF65-F5344CB8AC3E}">
        <p14:creationId xmlns:p14="http://schemas.microsoft.com/office/powerpoint/2010/main" val="12689496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smtClean="0"/>
              <a:t>THANK YOU VERY MUCH </a:t>
            </a:r>
            <a:endParaRPr lang="en-US"/>
          </a:p>
        </p:txBody>
      </p:sp>
      <p:sp>
        <p:nvSpPr>
          <p:cNvPr id="3" name="Pladsholder til indhold 2"/>
          <p:cNvSpPr>
            <a:spLocks noGrp="1"/>
          </p:cNvSpPr>
          <p:nvPr>
            <p:ph sz="quarter" idx="1"/>
          </p:nvPr>
        </p:nvSpPr>
        <p:spPr>
          <a:xfrm>
            <a:off x="457200" y="1219200"/>
            <a:ext cx="8229600" cy="5234136"/>
          </a:xfrm>
        </p:spPr>
        <p:txBody>
          <a:bodyPr>
            <a:normAutofit fontScale="92500" lnSpcReduction="10000"/>
          </a:bodyPr>
          <a:lstStyle/>
          <a:p>
            <a:pPr marL="0" indent="0" algn="ctr">
              <a:buNone/>
            </a:pPr>
            <a:r>
              <a:rPr lang="en-US" smtClean="0"/>
              <a:t>for your attention!</a:t>
            </a:r>
            <a:br>
              <a:rPr lang="en-US" smtClean="0"/>
            </a:br>
            <a:endParaRPr lang="en-US" smtClean="0"/>
          </a:p>
          <a:p>
            <a:pPr marL="0" indent="0" algn="ctr">
              <a:buNone/>
            </a:pPr>
            <a:r>
              <a:rPr lang="en-US" smtClean="0"/>
              <a:t>Hope you were not all too bored,</a:t>
            </a:r>
          </a:p>
          <a:p>
            <a:pPr marL="0" indent="0" algn="ctr">
              <a:buNone/>
            </a:pPr>
            <a:r>
              <a:rPr lang="en-US" smtClean="0"/>
              <a:t>and perhaps learned a bit OLD NEWS</a:t>
            </a:r>
            <a:br>
              <a:rPr lang="en-US" smtClean="0"/>
            </a:br>
            <a:r>
              <a:rPr lang="en-US" smtClean="0"/>
              <a:t>- even better if you got  INSPIRED</a:t>
            </a:r>
            <a:br>
              <a:rPr lang="en-US" smtClean="0"/>
            </a:br>
            <a:r>
              <a:rPr lang="en-US" smtClean="0"/>
              <a:t>- to try MICROSCOPY?</a:t>
            </a:r>
          </a:p>
          <a:p>
            <a:pPr marL="0" indent="0" algn="ctr">
              <a:buNone/>
            </a:pPr>
            <a:endParaRPr lang="en-US" smtClean="0"/>
          </a:p>
          <a:p>
            <a:pPr marL="274320" lvl="1" indent="0" algn="ctr">
              <a:buNone/>
            </a:pPr>
            <a:r>
              <a:rPr lang="en-US" sz="1700" smtClean="0"/>
              <a:t>My presentation will be put on </a:t>
            </a:r>
            <a:r>
              <a:rPr lang="en-US" sz="1700" smtClean="0">
                <a:hlinkClick r:id="rId2"/>
              </a:rPr>
              <a:t>http://LymeRICK.net</a:t>
            </a:r>
            <a:r>
              <a:rPr lang="en-US" sz="1700" smtClean="0"/>
              <a:t> </a:t>
            </a:r>
          </a:p>
          <a:p>
            <a:pPr marL="274320" lvl="1" indent="0" algn="ctr">
              <a:buNone/>
            </a:pPr>
            <a:r>
              <a:rPr lang="en-US" sz="1400" smtClean="0"/>
              <a:t>LymeRICK = Lyme and Related Infections Centre of Knowledge</a:t>
            </a:r>
            <a:br>
              <a:rPr lang="en-US" sz="1400" smtClean="0"/>
            </a:br>
            <a:r>
              <a:rPr lang="en-US" sz="1200" smtClean="0"/>
              <a:t>Site for my </a:t>
            </a:r>
            <a:r>
              <a:rPr lang="en-US" sz="1200" u="sng" smtClean="0"/>
              <a:t>literature database</a:t>
            </a:r>
            <a:r>
              <a:rPr lang="en-US" sz="1200" smtClean="0"/>
              <a:t>, that help me remember where I read what!</a:t>
            </a:r>
          </a:p>
          <a:p>
            <a:pPr marL="274320" lvl="1" indent="0" algn="ctr">
              <a:buNone/>
            </a:pPr>
            <a:endParaRPr lang="en-US" sz="1400" smtClean="0"/>
          </a:p>
          <a:p>
            <a:pPr marL="274320" lvl="1" indent="0" algn="ctr">
              <a:buNone/>
            </a:pPr>
            <a:r>
              <a:rPr lang="en-US" sz="1100" smtClean="0"/>
              <a:t>Embedded links within this presentation will direct you to open relevant references</a:t>
            </a:r>
            <a:br>
              <a:rPr lang="en-US" sz="1100" smtClean="0"/>
            </a:br>
            <a:r>
              <a:rPr lang="en-US" sz="1100" smtClean="0"/>
              <a:t>- so you can read it all, learn and enjoy som very GOOD BASIC SCIENCE </a:t>
            </a:r>
          </a:p>
          <a:p>
            <a:pPr marL="274320" lvl="1" indent="0" algn="ctr">
              <a:buNone/>
            </a:pPr>
            <a:r>
              <a:rPr lang="en-US" sz="7200" smtClean="0">
                <a:sym typeface="Wingdings" pitchFamily="2" charset="2"/>
              </a:rPr>
              <a:t></a:t>
            </a:r>
            <a:r>
              <a:rPr lang="en-US" sz="1400" smtClean="0"/>
              <a:t>   </a:t>
            </a:r>
            <a:r>
              <a:rPr lang="en-US" sz="1700" smtClean="0"/>
              <a:t/>
            </a:r>
            <a:br>
              <a:rPr lang="en-US" sz="1700" smtClean="0"/>
            </a:br>
            <a:endParaRPr lang="en-US" sz="1700" smtClean="0"/>
          </a:p>
        </p:txBody>
      </p:sp>
    </p:spTree>
    <p:extLst>
      <p:ext uri="{BB962C8B-B14F-4D97-AF65-F5344CB8AC3E}">
        <p14:creationId xmlns:p14="http://schemas.microsoft.com/office/powerpoint/2010/main" val="3755175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b="1" dirty="0"/>
              <a:t>MICROBES and us </a:t>
            </a:r>
            <a:r>
              <a:rPr lang="en-US" b="1" dirty="0" smtClean="0"/>
              <a:t>- INFECTION? </a:t>
            </a:r>
            <a:endParaRPr lang="en-US" dirty="0"/>
          </a:p>
        </p:txBody>
      </p:sp>
      <p:sp>
        <p:nvSpPr>
          <p:cNvPr id="3" name="Pladsholder til indhold 2"/>
          <p:cNvSpPr>
            <a:spLocks noGrp="1"/>
          </p:cNvSpPr>
          <p:nvPr>
            <p:ph sz="quarter" idx="1"/>
          </p:nvPr>
        </p:nvSpPr>
        <p:spPr>
          <a:xfrm>
            <a:off x="457200" y="1219200"/>
            <a:ext cx="8435280" cy="5378152"/>
          </a:xfrm>
        </p:spPr>
        <p:txBody>
          <a:bodyPr>
            <a:normAutofit fontScale="47500" lnSpcReduction="20000"/>
          </a:bodyPr>
          <a:lstStyle/>
          <a:p>
            <a:pPr marL="514350" indent="-514350">
              <a:buFont typeface="+mj-lt"/>
              <a:buAutoNum type="arabicPeriod"/>
            </a:pPr>
            <a:r>
              <a:rPr lang="en-US" sz="3800" b="1" dirty="0"/>
              <a:t>ACUTE symptom causing </a:t>
            </a:r>
            <a:r>
              <a:rPr lang="en-US" sz="3800" b="1" dirty="0" smtClean="0"/>
              <a:t>infection</a:t>
            </a:r>
            <a:r>
              <a:rPr lang="en-US" sz="3800" dirty="0" smtClean="0"/>
              <a:t> </a:t>
            </a:r>
            <a:r>
              <a:rPr lang="en-US" dirty="0"/>
              <a:t>(microbial pathogenicity / virulence / </a:t>
            </a:r>
            <a:r>
              <a:rPr lang="en-US" dirty="0" smtClean="0"/>
              <a:t>toxins?)</a:t>
            </a:r>
            <a:r>
              <a:rPr lang="en-US" dirty="0"/>
              <a:t/>
            </a:r>
            <a:br>
              <a:rPr lang="en-US" dirty="0"/>
            </a:br>
            <a:r>
              <a:rPr lang="en-US" sz="2500" dirty="0"/>
              <a:t>=&gt; some microbes do apparently </a:t>
            </a:r>
            <a:r>
              <a:rPr lang="en-US" sz="2500" dirty="0" smtClean="0"/>
              <a:t>sometimes (but </a:t>
            </a:r>
            <a:r>
              <a:rPr lang="en-US" sz="2500" dirty="0"/>
              <a:t>not </a:t>
            </a:r>
            <a:r>
              <a:rPr lang="en-US" sz="2500" dirty="0" smtClean="0"/>
              <a:t>always) </a:t>
            </a:r>
            <a:r>
              <a:rPr lang="en-US" sz="2500" dirty="0"/>
              <a:t>cause SPECIFIC? (</a:t>
            </a:r>
            <a:r>
              <a:rPr lang="en-US" sz="2500" dirty="0" err="1"/>
              <a:t>pathognomic</a:t>
            </a:r>
            <a:r>
              <a:rPr lang="en-US" sz="2500" dirty="0"/>
              <a:t>) FOCAL? symptoms / signs / pathological changes normally associated with only ONE microbe </a:t>
            </a:r>
            <a:r>
              <a:rPr lang="en-US" sz="2500" dirty="0" smtClean="0"/>
              <a:t>spp.</a:t>
            </a:r>
            <a:br>
              <a:rPr lang="en-US" sz="2500" dirty="0" smtClean="0"/>
            </a:br>
            <a:r>
              <a:rPr lang="en-US" sz="2500" dirty="0" smtClean="0"/>
              <a:t>- but beware, </a:t>
            </a:r>
            <a:r>
              <a:rPr lang="en-US" sz="2500" dirty="0"/>
              <a:t>there are </a:t>
            </a:r>
            <a:r>
              <a:rPr lang="en-US" sz="2500" b="1" u="sng" dirty="0"/>
              <a:t>always TWO </a:t>
            </a:r>
            <a:r>
              <a:rPr lang="en-US" sz="2500" b="1" u="sng" dirty="0" smtClean="0"/>
              <a:t>COMBATANTS </a:t>
            </a:r>
            <a:r>
              <a:rPr lang="en-US" sz="2500" b="1" u="sng" dirty="0"/>
              <a:t>in a WAR: MICROBEs vs. the HOST</a:t>
            </a:r>
            <a:r>
              <a:rPr lang="en-US" sz="2500" dirty="0"/>
              <a:t> </a:t>
            </a:r>
            <a:r>
              <a:rPr lang="en-US" sz="2500" dirty="0" smtClean="0"/>
              <a:t/>
            </a:r>
            <a:br>
              <a:rPr lang="en-US" sz="2500" dirty="0" smtClean="0"/>
            </a:br>
            <a:r>
              <a:rPr lang="en-US" sz="2500" dirty="0" smtClean="0"/>
              <a:t>( ~ susceptibility and </a:t>
            </a:r>
            <a:r>
              <a:rPr lang="en-US" sz="2500" dirty="0"/>
              <a:t>immune defense </a:t>
            </a:r>
            <a:r>
              <a:rPr lang="en-US" sz="2500" dirty="0" smtClean="0"/>
              <a:t>reactions = inflammation)</a:t>
            </a:r>
            <a:r>
              <a:rPr lang="en-US" sz="2800" dirty="0"/>
              <a:t/>
            </a:r>
            <a:br>
              <a:rPr lang="en-US" sz="2800" dirty="0"/>
            </a:br>
            <a:r>
              <a:rPr lang="en-US" sz="2800" dirty="0" smtClean="0"/>
              <a:t/>
            </a:r>
            <a:br>
              <a:rPr lang="en-US" sz="2800" dirty="0" smtClean="0"/>
            </a:br>
            <a:r>
              <a:rPr lang="en-US" sz="2800" b="1" u="sng" dirty="0" smtClean="0">
                <a:solidFill>
                  <a:srgbClr val="FF0000"/>
                </a:solidFill>
              </a:rPr>
              <a:t>MORE </a:t>
            </a:r>
            <a:r>
              <a:rPr lang="en-US" sz="2800" b="1" u="sng" dirty="0">
                <a:solidFill>
                  <a:srgbClr val="FF0000"/>
                </a:solidFill>
              </a:rPr>
              <a:t>SYMPTOMS are CAUSED BY the HOST IMMUNE REACTIONS towards </a:t>
            </a:r>
            <a:r>
              <a:rPr lang="en-US" sz="2800" b="1" u="sng" dirty="0" smtClean="0">
                <a:solidFill>
                  <a:srgbClr val="FF0000"/>
                </a:solidFill>
              </a:rPr>
              <a:t>microbes</a:t>
            </a:r>
            <a:br>
              <a:rPr lang="en-US" sz="2800" b="1" u="sng" dirty="0" smtClean="0">
                <a:solidFill>
                  <a:srgbClr val="FF0000"/>
                </a:solidFill>
              </a:rPr>
            </a:br>
            <a:r>
              <a:rPr lang="en-US" sz="2800" b="1" u="sng" dirty="0" smtClean="0">
                <a:solidFill>
                  <a:srgbClr val="FF0000"/>
                </a:solidFill>
              </a:rPr>
              <a:t>- </a:t>
            </a:r>
            <a:r>
              <a:rPr lang="en-US" sz="2800" b="1" u="sng" dirty="0">
                <a:solidFill>
                  <a:srgbClr val="FF0000"/>
                </a:solidFill>
              </a:rPr>
              <a:t>than </a:t>
            </a:r>
            <a:r>
              <a:rPr lang="en-US" sz="2800" b="1" u="sng" dirty="0" smtClean="0">
                <a:solidFill>
                  <a:srgbClr val="FF0000"/>
                </a:solidFill>
              </a:rPr>
              <a:t>BY the MICROBEs actions</a:t>
            </a:r>
            <a:r>
              <a:rPr lang="en-US" sz="2800" b="1" dirty="0" smtClean="0">
                <a:solidFill>
                  <a:srgbClr val="FF0000"/>
                </a:solidFill>
              </a:rPr>
              <a:t>?</a:t>
            </a:r>
            <a:r>
              <a:rPr lang="en-US" sz="2800" b="1" dirty="0">
                <a:solidFill>
                  <a:srgbClr val="FF0000"/>
                </a:solidFill>
              </a:rPr>
              <a:t/>
            </a:r>
            <a:br>
              <a:rPr lang="en-US" sz="2800" b="1" dirty="0">
                <a:solidFill>
                  <a:srgbClr val="FF0000"/>
                </a:solidFill>
              </a:rPr>
            </a:br>
            <a:endParaRPr lang="en-US" sz="2800" b="1" dirty="0">
              <a:solidFill>
                <a:srgbClr val="FF0000"/>
              </a:solidFill>
            </a:endParaRPr>
          </a:p>
          <a:p>
            <a:pPr marL="514350" indent="-514350">
              <a:buFont typeface="+mj-lt"/>
              <a:buAutoNum type="arabicPeriod"/>
            </a:pPr>
            <a:r>
              <a:rPr lang="en-US" sz="3800" b="1" dirty="0"/>
              <a:t>Silent / subclinical infection </a:t>
            </a:r>
            <a:r>
              <a:rPr lang="en-US" dirty="0"/>
              <a:t>(</a:t>
            </a:r>
            <a:r>
              <a:rPr lang="en-US" dirty="0" smtClean="0"/>
              <a:t>asymptomatic?)  </a:t>
            </a:r>
            <a:r>
              <a:rPr lang="en-US" dirty="0"/>
              <a:t/>
            </a:r>
            <a:br>
              <a:rPr lang="en-US" dirty="0"/>
            </a:br>
            <a:r>
              <a:rPr lang="en-US" sz="2500" dirty="0"/>
              <a:t>=&gt; infection may result in </a:t>
            </a:r>
            <a:r>
              <a:rPr lang="en-US" sz="2500" u="sng" dirty="0"/>
              <a:t>measurable immune response (raised antibodies)</a:t>
            </a:r>
            <a:r>
              <a:rPr lang="en-US" sz="2500" dirty="0"/>
              <a:t>, without the patients / doctors </a:t>
            </a:r>
            <a:r>
              <a:rPr lang="en-US" sz="2500" u="sng" dirty="0"/>
              <a:t>noticing</a:t>
            </a:r>
            <a:r>
              <a:rPr lang="en-US" sz="2500" dirty="0"/>
              <a:t> any symptoms related to (having had) the infection; perhaps this is a matter of knowledge AND awareness? </a:t>
            </a:r>
            <a:br>
              <a:rPr lang="en-US" sz="2500" dirty="0"/>
            </a:br>
            <a:r>
              <a:rPr lang="en-US" sz="2500" dirty="0" smtClean="0"/>
              <a:t>Many </a:t>
            </a:r>
            <a:r>
              <a:rPr lang="en-US" sz="2500" dirty="0"/>
              <a:t>infections cause the </a:t>
            </a:r>
            <a:r>
              <a:rPr lang="en-US" sz="2500" dirty="0" smtClean="0"/>
              <a:t>very same  </a:t>
            </a:r>
            <a:r>
              <a:rPr lang="en-US" sz="2500" dirty="0"/>
              <a:t>UNSPECIFIC </a:t>
            </a:r>
            <a:r>
              <a:rPr lang="en-US" sz="2500" dirty="0" smtClean="0"/>
              <a:t>signs/symptoms, i.e. HOST INFLAMMATION</a:t>
            </a:r>
            <a:br>
              <a:rPr lang="en-US" sz="2500" dirty="0" smtClean="0"/>
            </a:br>
            <a:r>
              <a:rPr lang="en-US" sz="2500" dirty="0" smtClean="0"/>
              <a:t>-  </a:t>
            </a:r>
            <a:r>
              <a:rPr lang="en-US" sz="2500" dirty="0"/>
              <a:t>that doctors </a:t>
            </a:r>
            <a:r>
              <a:rPr lang="en-US" sz="2500" dirty="0" smtClean="0"/>
              <a:t>(patients </a:t>
            </a:r>
            <a:r>
              <a:rPr lang="en-US" sz="2500" dirty="0"/>
              <a:t>too?) </a:t>
            </a:r>
            <a:r>
              <a:rPr lang="en-US" sz="2500" dirty="0" smtClean="0"/>
              <a:t>often give a quick tentative diagnosis: </a:t>
            </a:r>
            <a:br>
              <a:rPr lang="en-US" sz="2500" dirty="0" smtClean="0"/>
            </a:br>
            <a:r>
              <a:rPr lang="en-US" sz="2500" dirty="0" smtClean="0"/>
              <a:t>”</a:t>
            </a:r>
            <a:r>
              <a:rPr lang="en-US" sz="2500" i="1" dirty="0"/>
              <a:t>a virus</a:t>
            </a:r>
            <a:r>
              <a:rPr lang="en-US" sz="2500" dirty="0"/>
              <a:t>”, ”</a:t>
            </a:r>
            <a:r>
              <a:rPr lang="en-US" sz="2500" i="1" dirty="0"/>
              <a:t>allergy</a:t>
            </a:r>
            <a:r>
              <a:rPr lang="en-US" sz="2500" dirty="0"/>
              <a:t>”, ”</a:t>
            </a:r>
            <a:r>
              <a:rPr lang="en-US" sz="2500" i="1" dirty="0"/>
              <a:t>PMS</a:t>
            </a:r>
            <a:r>
              <a:rPr lang="en-US" sz="2500" dirty="0"/>
              <a:t>”, ”</a:t>
            </a:r>
            <a:r>
              <a:rPr lang="en-US" sz="2500" i="1" dirty="0"/>
              <a:t>hysteria</a:t>
            </a:r>
            <a:r>
              <a:rPr lang="en-US" sz="2500" dirty="0"/>
              <a:t>”!? </a:t>
            </a:r>
          </a:p>
          <a:p>
            <a:pPr marL="514350" indent="-514350">
              <a:buFont typeface="+mj-lt"/>
              <a:buAutoNum type="arabicPeriod"/>
            </a:pPr>
            <a:r>
              <a:rPr lang="en-US" sz="3800" b="1" dirty="0"/>
              <a:t>Dormant / latent ~ (chronic</a:t>
            </a:r>
            <a:r>
              <a:rPr lang="en-US" sz="3800" b="1" dirty="0" smtClean="0"/>
              <a:t>) PERSISTENT infection</a:t>
            </a:r>
            <a:r>
              <a:rPr lang="en-US" dirty="0"/>
              <a:t/>
            </a:r>
            <a:br>
              <a:rPr lang="en-US" dirty="0"/>
            </a:br>
            <a:r>
              <a:rPr lang="en-US" sz="2500" dirty="0"/>
              <a:t>=&gt; many microbes may </a:t>
            </a:r>
            <a:r>
              <a:rPr lang="en-US" sz="2500" dirty="0" smtClean="0"/>
              <a:t>create </a:t>
            </a:r>
            <a:r>
              <a:rPr lang="en-US" sz="2500" u="sng" dirty="0" smtClean="0"/>
              <a:t>spore-like forms to survive under adverse condition</a:t>
            </a:r>
            <a:r>
              <a:rPr lang="en-US" sz="2500" dirty="0" smtClean="0"/>
              <a:t>, </a:t>
            </a:r>
            <a:r>
              <a:rPr lang="en-US" sz="2500" dirty="0"/>
              <a:t>that can remain dormant for very long time, but which can wake up later, when the growth conditions become optimal … may begin to cause symptoms, long time (months to years) after the infectious agent was acquired? </a:t>
            </a:r>
            <a:r>
              <a:rPr lang="en-US" sz="2500" dirty="0" smtClean="0"/>
              <a:t/>
            </a:r>
            <a:br>
              <a:rPr lang="en-US" sz="2500" dirty="0" smtClean="0"/>
            </a:br>
            <a:r>
              <a:rPr lang="en-US" sz="2500" dirty="0" smtClean="0"/>
              <a:t>– </a:t>
            </a:r>
            <a:r>
              <a:rPr lang="en-US" sz="2500" dirty="0" err="1"/>
              <a:t>wellknown</a:t>
            </a:r>
            <a:r>
              <a:rPr lang="en-US" sz="2500" dirty="0"/>
              <a:t> from </a:t>
            </a:r>
            <a:r>
              <a:rPr lang="en-US" sz="2500" b="1" dirty="0"/>
              <a:t>SPIROCHETE</a:t>
            </a:r>
            <a:r>
              <a:rPr lang="en-US" sz="2500" dirty="0"/>
              <a:t> infection, tertiary syphilis! </a:t>
            </a:r>
            <a:r>
              <a:rPr lang="en-US" sz="2500" dirty="0" smtClean="0"/>
              <a:t/>
            </a:r>
            <a:br>
              <a:rPr lang="en-US" sz="2500" dirty="0" smtClean="0"/>
            </a:br>
            <a:r>
              <a:rPr lang="en-US" sz="2500" dirty="0" smtClean="0"/>
              <a:t>- </a:t>
            </a:r>
            <a:r>
              <a:rPr lang="en-US" sz="2500" dirty="0"/>
              <a:t>TB may </a:t>
            </a:r>
            <a:r>
              <a:rPr lang="en-US" sz="2500" dirty="0" smtClean="0"/>
              <a:t>also reactivate many years after the primary inoculation, under HOST </a:t>
            </a:r>
            <a:r>
              <a:rPr lang="en-US" sz="2500" dirty="0"/>
              <a:t>IMMUNE </a:t>
            </a:r>
            <a:r>
              <a:rPr lang="en-US" sz="2500" dirty="0" smtClean="0"/>
              <a:t>DEFECT! </a:t>
            </a:r>
            <a:endParaRPr lang="en-US" sz="2500" dirty="0"/>
          </a:p>
          <a:p>
            <a:pPr marL="514350" indent="-514350">
              <a:buFont typeface="+mj-lt"/>
              <a:buAutoNum type="arabicPeriod"/>
            </a:pPr>
            <a:r>
              <a:rPr lang="en-US" sz="3800" b="1" dirty="0" smtClean="0"/>
              <a:t>Combination</a:t>
            </a:r>
            <a:r>
              <a:rPr lang="en-US" sz="3800" dirty="0" smtClean="0"/>
              <a:t> i.e. shifting </a:t>
            </a:r>
            <a:r>
              <a:rPr lang="en-US" sz="3800" dirty="0"/>
              <a:t>between the </a:t>
            </a:r>
            <a:r>
              <a:rPr lang="en-US" sz="3800" dirty="0" smtClean="0"/>
              <a:t>3 INFECTION </a:t>
            </a:r>
            <a:r>
              <a:rPr lang="en-US" sz="3800" dirty="0"/>
              <a:t>phases </a:t>
            </a:r>
            <a:r>
              <a:rPr lang="en-US" sz="3800" dirty="0" smtClean="0"/>
              <a:t>above …</a:t>
            </a:r>
            <a:r>
              <a:rPr lang="en-US" sz="2800" dirty="0"/>
              <a:t/>
            </a:r>
            <a:br>
              <a:rPr lang="en-US" sz="2800" dirty="0"/>
            </a:br>
            <a:r>
              <a:rPr lang="en-US" sz="3200" b="1" dirty="0">
                <a:solidFill>
                  <a:srgbClr val="FF0000"/>
                </a:solidFill>
              </a:rPr>
              <a:t>Lyme borreliosis: a </a:t>
            </a:r>
            <a:r>
              <a:rPr lang="en-US" sz="3200" b="1" u="sng" dirty="0">
                <a:solidFill>
                  <a:srgbClr val="FF0000"/>
                </a:solidFill>
              </a:rPr>
              <a:t>relapsing</a:t>
            </a:r>
            <a:r>
              <a:rPr lang="en-US" sz="3200" b="1" dirty="0">
                <a:solidFill>
                  <a:srgbClr val="FF0000"/>
                </a:solidFill>
              </a:rPr>
              <a:t> fever-like disease</a:t>
            </a:r>
            <a:r>
              <a:rPr lang="en-US" sz="2900" b="1" dirty="0">
                <a:solidFill>
                  <a:srgbClr val="FF0000"/>
                </a:solidFill>
              </a:rPr>
              <a:t>?</a:t>
            </a:r>
            <a:r>
              <a:rPr lang="en-US" sz="2900" b="1" dirty="0"/>
              <a:t> </a:t>
            </a:r>
            <a:r>
              <a:rPr lang="en-US" sz="2500" dirty="0"/>
              <a:t>[Burgdorfer &amp; Schwan </a:t>
            </a:r>
            <a:r>
              <a:rPr lang="en-US" sz="2500" b="1" dirty="0"/>
              <a:t>1991</a:t>
            </a:r>
            <a:r>
              <a:rPr lang="en-US" sz="2500" dirty="0"/>
              <a:t> PMID: </a:t>
            </a:r>
            <a:r>
              <a:rPr lang="en-US" sz="2500" dirty="0">
                <a:hlinkClick r:id="rId2"/>
              </a:rPr>
              <a:t>1947807</a:t>
            </a:r>
            <a:r>
              <a:rPr lang="en-US" sz="2500" dirty="0" smtClean="0"/>
              <a:t>]</a:t>
            </a:r>
            <a:br>
              <a:rPr lang="en-US" sz="2500" dirty="0" smtClean="0"/>
            </a:br>
            <a:r>
              <a:rPr lang="en-US" sz="2800" b="1" dirty="0"/>
              <a:t/>
            </a:r>
            <a:br>
              <a:rPr lang="en-US" sz="2800" b="1" dirty="0"/>
            </a:br>
            <a:r>
              <a:rPr lang="en-US" sz="2800" b="1" dirty="0"/>
              <a:t>Borrelia spp. =&gt; </a:t>
            </a:r>
            <a:r>
              <a:rPr lang="en-US" sz="2400" b="1" dirty="0"/>
              <a:t> </a:t>
            </a:r>
            <a:r>
              <a:rPr lang="en-US" sz="2400" b="1" dirty="0" smtClean="0"/>
              <a:t>RELAPSING DISEASE ACTIVITY PATTERN</a:t>
            </a:r>
            <a:r>
              <a:rPr lang="en-US" sz="2400" dirty="0" smtClean="0"/>
              <a:t> - which </a:t>
            </a:r>
            <a:r>
              <a:rPr lang="en-US" sz="2400" dirty="0"/>
              <a:t>may </a:t>
            </a:r>
            <a:r>
              <a:rPr lang="en-US" sz="2400" dirty="0" smtClean="0"/>
              <a:t>soon be </a:t>
            </a:r>
            <a:r>
              <a:rPr lang="en-US" sz="2400" dirty="0"/>
              <a:t>revealed, IF the patient </a:t>
            </a:r>
            <a:r>
              <a:rPr lang="en-US" sz="2400" dirty="0" smtClean="0"/>
              <a:t>register </a:t>
            </a:r>
            <a:r>
              <a:rPr lang="en-US" sz="2400" dirty="0"/>
              <a:t>all </a:t>
            </a:r>
            <a:r>
              <a:rPr lang="en-US" sz="2400" dirty="0" smtClean="0"/>
              <a:t>his/her </a:t>
            </a:r>
            <a:r>
              <a:rPr lang="en-US" sz="2400" b="1" dirty="0" smtClean="0"/>
              <a:t>symptoms with scores in a spreadsheet </a:t>
            </a:r>
            <a:r>
              <a:rPr lang="en-US" sz="2400" dirty="0"/>
              <a:t>with </a:t>
            </a:r>
            <a:r>
              <a:rPr lang="en-US" sz="2400" u="sng" dirty="0"/>
              <a:t>automatic </a:t>
            </a:r>
            <a:r>
              <a:rPr lang="en-US" sz="2400" u="sng" dirty="0" smtClean="0"/>
              <a:t>calculations and curve drawings</a:t>
            </a:r>
            <a:r>
              <a:rPr lang="en-US" sz="2400" dirty="0" smtClean="0"/>
              <a:t>, like my 2003 </a:t>
            </a:r>
            <a:r>
              <a:rPr lang="en-US" sz="2400" b="1" dirty="0" err="1" smtClean="0">
                <a:hlinkClick r:id="rId3"/>
              </a:rPr>
              <a:t>symptomdiary</a:t>
            </a:r>
            <a:r>
              <a:rPr lang="en-US" sz="2400" b="1" dirty="0" smtClean="0"/>
              <a:t> </a:t>
            </a:r>
            <a:r>
              <a:rPr lang="en-US" sz="2400" dirty="0" smtClean="0"/>
              <a:t>– which is </a:t>
            </a:r>
            <a:r>
              <a:rPr lang="en-US" sz="2400" u="sng" dirty="0"/>
              <a:t>my most important diagnostic tool</a:t>
            </a:r>
            <a:r>
              <a:rPr lang="en-US" sz="2400" dirty="0"/>
              <a:t> </a:t>
            </a:r>
            <a:r>
              <a:rPr lang="en-US" sz="2400" dirty="0" smtClean="0"/>
              <a:t>- best of all it </a:t>
            </a:r>
            <a:r>
              <a:rPr lang="en-US" sz="2400" dirty="0"/>
              <a:t>is </a:t>
            </a:r>
            <a:r>
              <a:rPr lang="en-US" sz="2400" u="sng" dirty="0"/>
              <a:t>TOTALLY FREE </a:t>
            </a:r>
            <a:r>
              <a:rPr lang="en-US" sz="2400" u="sng" dirty="0" smtClean="0"/>
              <a:t>for any patient to </a:t>
            </a:r>
            <a:r>
              <a:rPr lang="en-US" sz="2400" u="sng" dirty="0"/>
              <a:t>use</a:t>
            </a:r>
            <a:r>
              <a:rPr lang="en-US" sz="2400" dirty="0" smtClean="0"/>
              <a:t>!!!</a:t>
            </a:r>
            <a:br>
              <a:rPr lang="en-US" sz="2400" dirty="0" smtClean="0"/>
            </a:br>
            <a:r>
              <a:rPr lang="en-US" sz="2400" dirty="0" smtClean="0"/>
              <a:t/>
            </a:r>
            <a:br>
              <a:rPr lang="en-US" sz="2400" dirty="0" smtClean="0"/>
            </a:br>
            <a:r>
              <a:rPr lang="en-US" sz="2400" dirty="0" smtClean="0"/>
              <a:t>=&gt; by </a:t>
            </a:r>
            <a:r>
              <a:rPr lang="en-US" sz="2400" b="1" u="sng" dirty="0" smtClean="0"/>
              <a:t>timing MICROSCOPY</a:t>
            </a:r>
            <a:r>
              <a:rPr lang="en-US" sz="2400" u="sng" dirty="0" smtClean="0"/>
              <a:t> perfectly to the (usually) </a:t>
            </a:r>
            <a:r>
              <a:rPr lang="en-US" sz="2400" b="1" u="sng" dirty="0" smtClean="0"/>
              <a:t>cyclical RELAPSES</a:t>
            </a:r>
            <a:r>
              <a:rPr lang="en-US" sz="2400" dirty="0" smtClean="0"/>
              <a:t>,</a:t>
            </a:r>
            <a:br>
              <a:rPr lang="en-US" sz="2400" dirty="0" smtClean="0"/>
            </a:br>
            <a:r>
              <a:rPr lang="en-US" sz="2400" dirty="0" smtClean="0"/>
              <a:t>     </a:t>
            </a:r>
            <a:r>
              <a:rPr lang="en-US" sz="2400" dirty="0" smtClean="0"/>
              <a:t>we can detect </a:t>
            </a:r>
            <a:r>
              <a:rPr lang="en-US" sz="2400" b="1" u="sng" dirty="0" smtClean="0"/>
              <a:t>SPIROCHETES</a:t>
            </a:r>
            <a:r>
              <a:rPr lang="en-US" sz="2400" u="sng" dirty="0" smtClean="0"/>
              <a:t> in the </a:t>
            </a:r>
            <a:r>
              <a:rPr lang="en-US" sz="2400" b="1" u="sng" dirty="0" smtClean="0"/>
              <a:t>blood by MICROSCOPY</a:t>
            </a:r>
            <a:r>
              <a:rPr lang="en-US" sz="2400" dirty="0" smtClean="0"/>
              <a:t>!   </a:t>
            </a:r>
            <a:endParaRPr lang="en-US" dirty="0"/>
          </a:p>
        </p:txBody>
      </p:sp>
    </p:spTree>
    <p:extLst>
      <p:ext uri="{BB962C8B-B14F-4D97-AF65-F5344CB8AC3E}">
        <p14:creationId xmlns:p14="http://schemas.microsoft.com/office/powerpoint/2010/main" val="943810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579296" cy="990600"/>
          </a:xfrm>
        </p:spPr>
        <p:txBody>
          <a:bodyPr>
            <a:normAutofit fontScale="90000"/>
          </a:bodyPr>
          <a:lstStyle/>
          <a:p>
            <a:r>
              <a:rPr lang="en-US" dirty="0" smtClean="0"/>
              <a:t>Blood microscopy: 0001-20081016   </a:t>
            </a:r>
            <a:r>
              <a:rPr lang="en-US" sz="1600" dirty="0" smtClean="0">
                <a:hlinkClick r:id="rId4"/>
              </a:rPr>
              <a:t>link online video</a:t>
            </a:r>
            <a:r>
              <a:rPr lang="en-US" dirty="0" smtClean="0"/>
              <a:t/>
            </a:r>
            <a:br>
              <a:rPr lang="en-US" dirty="0" smtClean="0"/>
            </a:br>
            <a:r>
              <a:rPr lang="en-US" dirty="0" smtClean="0"/>
              <a:t> </a:t>
            </a:r>
            <a:endParaRPr lang="en-US" dirty="0"/>
          </a:p>
        </p:txBody>
      </p:sp>
      <p:pic>
        <p:nvPicPr>
          <p:cNvPr id="8" name="0001-20081016-DFM.wmv">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971600" y="836712"/>
            <a:ext cx="6858000" cy="5486400"/>
          </a:xfrm>
        </p:spPr>
      </p:pic>
    </p:spTree>
    <p:extLst>
      <p:ext uri="{BB962C8B-B14F-4D97-AF65-F5344CB8AC3E}">
        <p14:creationId xmlns:p14="http://schemas.microsoft.com/office/powerpoint/2010/main" val="3876285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0"/>
            <a:ext cx="8363272" cy="990600"/>
          </a:xfrm>
        </p:spPr>
        <p:txBody>
          <a:bodyPr>
            <a:normAutofit fontScale="90000"/>
          </a:bodyPr>
          <a:lstStyle/>
          <a:p>
            <a:r>
              <a:rPr lang="en-US" b="1" dirty="0"/>
              <a:t>HOST </a:t>
            </a:r>
            <a:r>
              <a:rPr lang="en-US" b="1" dirty="0" smtClean="0"/>
              <a:t>reactions =&gt; symptoms of infection!  </a:t>
            </a:r>
            <a:endParaRPr lang="en-US" dirty="0"/>
          </a:p>
        </p:txBody>
      </p:sp>
      <p:sp>
        <p:nvSpPr>
          <p:cNvPr id="3" name="Pladsholder til indhold 2"/>
          <p:cNvSpPr>
            <a:spLocks noGrp="1"/>
          </p:cNvSpPr>
          <p:nvPr>
            <p:ph sz="quarter" idx="1"/>
          </p:nvPr>
        </p:nvSpPr>
        <p:spPr>
          <a:xfrm>
            <a:off x="457200" y="1219200"/>
            <a:ext cx="3970784" cy="5306144"/>
          </a:xfrm>
        </p:spPr>
        <p:txBody>
          <a:bodyPr>
            <a:normAutofit fontScale="40000" lnSpcReduction="20000"/>
          </a:bodyPr>
          <a:lstStyle/>
          <a:p>
            <a:r>
              <a:rPr lang="en-US" b="1" dirty="0" smtClean="0"/>
              <a:t>INFLAMMATION</a:t>
            </a:r>
            <a:r>
              <a:rPr lang="en-US" dirty="0" smtClean="0"/>
              <a:t> is </a:t>
            </a:r>
            <a:r>
              <a:rPr lang="en-US" dirty="0"/>
              <a:t>divided into </a:t>
            </a:r>
            <a:r>
              <a:rPr lang="en-US" b="1" dirty="0" smtClean="0"/>
              <a:t>ACUTE</a:t>
            </a:r>
            <a:r>
              <a:rPr lang="en-US" dirty="0" smtClean="0"/>
              <a:t> - which </a:t>
            </a:r>
            <a:r>
              <a:rPr lang="en-US" dirty="0"/>
              <a:t>occurs over seconds, minutes, hours, and days, and </a:t>
            </a:r>
            <a:r>
              <a:rPr lang="en-US" b="1" dirty="0" smtClean="0"/>
              <a:t>CHRONIC</a:t>
            </a:r>
            <a:r>
              <a:rPr lang="en-US" dirty="0" smtClean="0"/>
              <a:t> - </a:t>
            </a:r>
            <a:r>
              <a:rPr lang="en-US" dirty="0"/>
              <a:t>which occurs over longer </a:t>
            </a:r>
            <a:r>
              <a:rPr lang="en-US" dirty="0" smtClean="0"/>
              <a:t>times, occurs over weeks, months and sometimes years!</a:t>
            </a:r>
            <a:br>
              <a:rPr lang="en-US" dirty="0" smtClean="0"/>
            </a:br>
            <a:r>
              <a:rPr lang="en-US" dirty="0"/>
              <a:t>Ex. TB, lepra, syphilis, </a:t>
            </a:r>
            <a:r>
              <a:rPr lang="en-US" b="1" dirty="0">
                <a:solidFill>
                  <a:srgbClr val="FF0000"/>
                </a:solidFill>
              </a:rPr>
              <a:t>borrelia</a:t>
            </a:r>
            <a:r>
              <a:rPr lang="en-US" dirty="0">
                <a:solidFill>
                  <a:srgbClr val="FF0000"/>
                </a:solidFill>
              </a:rPr>
              <a:t> </a:t>
            </a:r>
            <a:r>
              <a:rPr lang="en-US" dirty="0"/>
              <a:t>spp. ..</a:t>
            </a:r>
          </a:p>
          <a:p>
            <a:r>
              <a:rPr lang="en-US" b="1" dirty="0" smtClean="0">
                <a:hlinkClick r:id="rId2"/>
              </a:rPr>
              <a:t>Acute</a:t>
            </a:r>
            <a:r>
              <a:rPr lang="en-US" dirty="0" smtClean="0">
                <a:hlinkClick r:id="rId2"/>
              </a:rPr>
              <a:t> </a:t>
            </a:r>
            <a:r>
              <a:rPr lang="en-US" dirty="0">
                <a:hlinkClick r:id="rId2"/>
              </a:rPr>
              <a:t>inflammation </a:t>
            </a:r>
            <a:r>
              <a:rPr lang="en-US" dirty="0"/>
              <a:t>begins within seconds to minutes following the injury of tissues. The damage may be purely physical, or it may involve the </a:t>
            </a:r>
            <a:r>
              <a:rPr lang="en-US" u="sng" dirty="0"/>
              <a:t>activation of an immune response</a:t>
            </a:r>
            <a:r>
              <a:rPr lang="en-US" dirty="0"/>
              <a:t>. Three main processes </a:t>
            </a:r>
            <a:r>
              <a:rPr lang="en-US" dirty="0" smtClean="0"/>
              <a:t>occur:</a:t>
            </a:r>
          </a:p>
          <a:p>
            <a:pPr marL="514350" indent="-514350">
              <a:buFont typeface="+mj-lt"/>
              <a:buAutoNum type="arabicPeriod"/>
            </a:pPr>
            <a:r>
              <a:rPr lang="en-US" b="1" dirty="0" smtClean="0"/>
              <a:t>Increased </a:t>
            </a:r>
            <a:r>
              <a:rPr lang="en-US" b="1" dirty="0"/>
              <a:t>blood flow</a:t>
            </a:r>
            <a:r>
              <a:rPr lang="en-US" dirty="0"/>
              <a:t> due to dilation of blood vessels (arterioles) supplying the region </a:t>
            </a:r>
          </a:p>
          <a:p>
            <a:pPr marL="514350" indent="-514350">
              <a:buFont typeface="+mj-lt"/>
              <a:buAutoNum type="arabicPeriod"/>
            </a:pPr>
            <a:r>
              <a:rPr lang="en-US" b="1" dirty="0"/>
              <a:t>Increased permeability</a:t>
            </a:r>
            <a:r>
              <a:rPr lang="en-US" dirty="0"/>
              <a:t> of the capillaries, allowing fluid and blood proteins to move into the interstitial </a:t>
            </a:r>
            <a:r>
              <a:rPr lang="en-US" dirty="0" smtClean="0"/>
              <a:t>spaces (Oedema) </a:t>
            </a:r>
            <a:endParaRPr lang="en-US" dirty="0"/>
          </a:p>
          <a:p>
            <a:pPr marL="514350" indent="-514350">
              <a:buFont typeface="+mj-lt"/>
              <a:buAutoNum type="arabicPeriod"/>
            </a:pPr>
            <a:r>
              <a:rPr lang="en-US" b="1" dirty="0"/>
              <a:t>Migration of neutrophils</a:t>
            </a:r>
            <a:r>
              <a:rPr lang="en-US" dirty="0"/>
              <a:t> (and perhaps a few macrophages) out of the capillaries and venules and into interstitial spaces </a:t>
            </a:r>
          </a:p>
          <a:p>
            <a:r>
              <a:rPr lang="en-US" b="1" u="sng" dirty="0" smtClean="0"/>
              <a:t>Innate </a:t>
            </a:r>
            <a:r>
              <a:rPr lang="en-US" b="1" u="sng" dirty="0"/>
              <a:t>immune </a:t>
            </a:r>
            <a:r>
              <a:rPr lang="en-US" b="1" u="sng" dirty="0" smtClean="0"/>
              <a:t>responses</a:t>
            </a:r>
            <a:r>
              <a:rPr lang="en-US" dirty="0" smtClean="0"/>
              <a:t> (primitive, first </a:t>
            </a:r>
            <a:r>
              <a:rPr lang="en-US" dirty="0"/>
              <a:t>line of defense</a:t>
            </a:r>
            <a:r>
              <a:rPr lang="en-US" dirty="0" smtClean="0"/>
              <a:t>)</a:t>
            </a:r>
            <a:r>
              <a:rPr lang="en-US" b="1" dirty="0" smtClean="0"/>
              <a:t>:</a:t>
            </a:r>
            <a:r>
              <a:rPr lang="en-US" b="1" u="sng" dirty="0" smtClean="0"/>
              <a:t/>
            </a:r>
            <a:br>
              <a:rPr lang="en-US" b="1" u="sng" dirty="0" smtClean="0"/>
            </a:br>
            <a:r>
              <a:rPr lang="en-US" dirty="0"/>
              <a:t>Various </a:t>
            </a:r>
            <a:r>
              <a:rPr lang="en-US" dirty="0" smtClean="0"/>
              <a:t>immune cells – macrophages, NK-cells</a:t>
            </a:r>
            <a:r>
              <a:rPr lang="en-US" dirty="0"/>
              <a:t>, cytotoxic </a:t>
            </a:r>
            <a:r>
              <a:rPr lang="en-US" dirty="0" smtClean="0"/>
              <a:t>T-cells - are attracted to </a:t>
            </a:r>
            <a:r>
              <a:rPr lang="en-US" dirty="0"/>
              <a:t>tissue damage </a:t>
            </a:r>
            <a:r>
              <a:rPr lang="en-US" dirty="0" smtClean="0"/>
              <a:t>by local inflammatory cells (</a:t>
            </a:r>
            <a:r>
              <a:rPr lang="en-US" b="1" dirty="0" smtClean="0"/>
              <a:t>dendritic cells)</a:t>
            </a:r>
            <a:r>
              <a:rPr lang="en-US" dirty="0" smtClean="0"/>
              <a:t> and  release </a:t>
            </a:r>
            <a:r>
              <a:rPr lang="en-US" b="1" dirty="0" smtClean="0"/>
              <a:t>CYTOKINES</a:t>
            </a:r>
            <a:r>
              <a:rPr lang="en-US" dirty="0" smtClean="0"/>
              <a:t> plus activate the </a:t>
            </a:r>
            <a:r>
              <a:rPr lang="en-US" b="1" dirty="0" smtClean="0"/>
              <a:t>complement cascade</a:t>
            </a:r>
            <a:r>
              <a:rPr lang="en-US" dirty="0" smtClean="0"/>
              <a:t> ..</a:t>
            </a:r>
            <a:br>
              <a:rPr lang="en-US" dirty="0" smtClean="0"/>
            </a:br>
            <a:r>
              <a:rPr lang="en-US" dirty="0" smtClean="0"/>
              <a:t>Reactions are all fast and furious, but quite </a:t>
            </a:r>
            <a:r>
              <a:rPr lang="en-US" b="1" dirty="0" smtClean="0"/>
              <a:t>UNSPECIFIC</a:t>
            </a:r>
            <a:r>
              <a:rPr lang="en-US" dirty="0" smtClean="0"/>
              <a:t> </a:t>
            </a:r>
            <a:r>
              <a:rPr lang="en-US" dirty="0"/>
              <a:t/>
            </a:r>
            <a:br>
              <a:rPr lang="en-US" dirty="0"/>
            </a:br>
            <a:r>
              <a:rPr lang="en-US" dirty="0"/>
              <a:t>- i.e. </a:t>
            </a:r>
            <a:r>
              <a:rPr lang="en-US" dirty="0" smtClean="0"/>
              <a:t>most </a:t>
            </a:r>
            <a:r>
              <a:rPr lang="en-US" dirty="0"/>
              <a:t>microbes will elicit </a:t>
            </a:r>
            <a:r>
              <a:rPr lang="en-US" dirty="0" smtClean="0"/>
              <a:t>nearly the </a:t>
            </a:r>
            <a:r>
              <a:rPr lang="en-US" dirty="0"/>
              <a:t>same </a:t>
            </a:r>
            <a:r>
              <a:rPr lang="en-US" dirty="0" smtClean="0"/>
              <a:t>symptoms! </a:t>
            </a:r>
            <a:r>
              <a:rPr lang="en-US" dirty="0"/>
              <a:t/>
            </a:r>
            <a:br>
              <a:rPr lang="en-US" dirty="0"/>
            </a:br>
            <a:r>
              <a:rPr lang="en-US" dirty="0" smtClean="0"/>
              <a:t/>
            </a:r>
            <a:br>
              <a:rPr lang="en-US" dirty="0" smtClean="0"/>
            </a:br>
            <a:r>
              <a:rPr lang="en-US" sz="3000" b="1" dirty="0" smtClean="0"/>
              <a:t>Antigen presenting cells (APC)</a:t>
            </a:r>
            <a:r>
              <a:rPr lang="en-US" dirty="0" smtClean="0"/>
              <a:t/>
            </a:r>
            <a:br>
              <a:rPr lang="en-US" dirty="0" smtClean="0"/>
            </a:br>
            <a:r>
              <a:rPr lang="en-US" dirty="0" smtClean="0"/>
              <a:t>=&gt; start up development of antigen </a:t>
            </a:r>
            <a:r>
              <a:rPr lang="en-US" b="1" dirty="0" smtClean="0">
                <a:solidFill>
                  <a:srgbClr val="FF0000"/>
                </a:solidFill>
              </a:rPr>
              <a:t>SPECIFIC immune response in </a:t>
            </a:r>
            <a:r>
              <a:rPr lang="en-US" b="1" dirty="0" smtClean="0">
                <a:solidFill>
                  <a:srgbClr val="FF0000"/>
                </a:solidFill>
              </a:rPr>
              <a:t>specialized </a:t>
            </a:r>
            <a:r>
              <a:rPr lang="en-US" b="1" dirty="0" smtClean="0">
                <a:solidFill>
                  <a:srgbClr val="FF0000"/>
                </a:solidFill>
              </a:rPr>
              <a:t>B-cells (ANTIBODIES) as well as T-cells … 	</a:t>
            </a:r>
            <a:r>
              <a:rPr lang="en-US" dirty="0" smtClean="0">
                <a:solidFill>
                  <a:srgbClr val="FF0000"/>
                </a:solidFill>
              </a:rPr>
              <a:t>	   	                 </a:t>
            </a:r>
            <a:r>
              <a:rPr lang="en-US" dirty="0" smtClean="0">
                <a:solidFill>
                  <a:srgbClr val="002060"/>
                </a:solidFill>
              </a:rPr>
              <a:t>=&gt;</a:t>
            </a:r>
          </a:p>
          <a:p>
            <a:r>
              <a:rPr lang="en-US" u="sng" dirty="0" smtClean="0"/>
              <a:t>Regulated by</a:t>
            </a:r>
            <a:r>
              <a:rPr lang="en-US" dirty="0" smtClean="0"/>
              <a:t>:</a:t>
            </a:r>
            <a:br>
              <a:rPr lang="en-US" dirty="0" smtClean="0"/>
            </a:br>
            <a:r>
              <a:rPr lang="en-US" b="1" dirty="0" smtClean="0"/>
              <a:t>T-regs /T-suppressor</a:t>
            </a:r>
            <a:r>
              <a:rPr lang="en-US" dirty="0" smtClean="0"/>
              <a:t> (tolerance, self acceptance, prevention of autoimmunity) </a:t>
            </a:r>
            <a:br>
              <a:rPr lang="en-US" dirty="0" smtClean="0"/>
            </a:br>
            <a:r>
              <a:rPr lang="en-US" b="1" dirty="0" smtClean="0">
                <a:hlinkClick r:id="rId3"/>
              </a:rPr>
              <a:t>T- helper</a:t>
            </a:r>
            <a:r>
              <a:rPr lang="en-US" b="1" dirty="0" smtClean="0"/>
              <a:t> cells </a:t>
            </a:r>
            <a:r>
              <a:rPr lang="en-US" dirty="0" smtClean="0">
                <a:sym typeface="Wingdings" pitchFamily="2" charset="2"/>
              </a:rPr>
              <a:t> </a:t>
            </a:r>
            <a:r>
              <a:rPr lang="en-US" dirty="0" smtClean="0"/>
              <a:t>essential </a:t>
            </a:r>
            <a:r>
              <a:rPr lang="en-US" dirty="0"/>
              <a:t>in </a:t>
            </a:r>
            <a:r>
              <a:rPr lang="en-US" dirty="0">
                <a:hlinkClick r:id="rId4" tooltip="B cell"/>
              </a:rPr>
              <a:t>B cell</a:t>
            </a:r>
            <a:r>
              <a:rPr lang="en-US" dirty="0"/>
              <a:t> </a:t>
            </a:r>
            <a:r>
              <a:rPr lang="en-US" dirty="0">
                <a:hlinkClick r:id="rId5" tooltip="Antibody class switching"/>
              </a:rPr>
              <a:t>antibody class switching</a:t>
            </a:r>
            <a:r>
              <a:rPr lang="en-US" dirty="0"/>
              <a:t>, in the activation and growth of </a:t>
            </a:r>
            <a:r>
              <a:rPr lang="en-US" dirty="0">
                <a:hlinkClick r:id="rId6" tooltip="Cytotoxic T cells"/>
              </a:rPr>
              <a:t>cytotoxic T cells</a:t>
            </a:r>
            <a:r>
              <a:rPr lang="en-US" dirty="0"/>
              <a:t>, and in maximizing </a:t>
            </a:r>
            <a:r>
              <a:rPr lang="en-US" dirty="0">
                <a:hlinkClick r:id="rId7" tooltip="Bactericidal"/>
              </a:rPr>
              <a:t>bactericidal</a:t>
            </a:r>
            <a:r>
              <a:rPr lang="en-US" dirty="0"/>
              <a:t> activity of </a:t>
            </a:r>
            <a:r>
              <a:rPr lang="en-US" dirty="0">
                <a:hlinkClick r:id="rId8" tooltip="Phagocytes"/>
              </a:rPr>
              <a:t>phagocytes</a:t>
            </a:r>
            <a:r>
              <a:rPr lang="en-US" dirty="0"/>
              <a:t> such as </a:t>
            </a:r>
            <a:r>
              <a:rPr lang="en-US" dirty="0">
                <a:hlinkClick r:id="rId9" tooltip="Macrophages"/>
              </a:rPr>
              <a:t>macrophages</a:t>
            </a:r>
            <a:r>
              <a:rPr lang="en-US" dirty="0"/>
              <a:t>.</a:t>
            </a:r>
            <a:r>
              <a:rPr lang="en-US" dirty="0" smtClean="0"/>
              <a:t>  </a:t>
            </a:r>
            <a:br>
              <a:rPr lang="en-US" dirty="0" smtClean="0"/>
            </a:br>
            <a:r>
              <a:rPr lang="en-US" dirty="0" smtClean="0"/>
              <a:t>Th1 (cellular) vs. Th2 (humoral i.e. antibody) </a:t>
            </a:r>
            <a:endParaRPr lang="en-US" dirty="0"/>
          </a:p>
        </p:txBody>
      </p:sp>
      <p:pic>
        <p:nvPicPr>
          <p:cNvPr id="1026" name="Picture 2" descr="http://upload.wikimedia.org/wikipedia/commons/thumb/6/69/Lymphocyte_activation.png/400px-Lymphocyte_activati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4008" y="1556792"/>
            <a:ext cx="3810000" cy="2895601"/>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4932040" y="4509120"/>
            <a:ext cx="3672408" cy="738664"/>
          </a:xfrm>
          <a:prstGeom prst="rect">
            <a:avLst/>
          </a:prstGeom>
          <a:noFill/>
        </p:spPr>
        <p:txBody>
          <a:bodyPr wrap="square" rtlCol="0">
            <a:spAutoFit/>
          </a:bodyPr>
          <a:lstStyle/>
          <a:p>
            <a:endParaRPr lang="en-US" sz="1400" dirty="0" smtClean="0">
              <a:hlinkClick r:id="rId3"/>
            </a:endParaRPr>
          </a:p>
          <a:p>
            <a:endParaRPr lang="en-US" sz="1400" dirty="0">
              <a:hlinkClick r:id="rId3"/>
            </a:endParaRPr>
          </a:p>
          <a:p>
            <a:endParaRPr lang="en-US" sz="1400" dirty="0">
              <a:hlinkClick r:id="rId3"/>
            </a:endParaRPr>
          </a:p>
        </p:txBody>
      </p:sp>
      <p:sp>
        <p:nvSpPr>
          <p:cNvPr id="7" name="Tekstboks 6"/>
          <p:cNvSpPr txBox="1"/>
          <p:nvPr/>
        </p:nvSpPr>
        <p:spPr>
          <a:xfrm>
            <a:off x="4644008" y="4653136"/>
            <a:ext cx="4032448" cy="1985159"/>
          </a:xfrm>
          <a:prstGeom prst="rect">
            <a:avLst/>
          </a:prstGeom>
          <a:noFill/>
        </p:spPr>
        <p:txBody>
          <a:bodyPr wrap="square" rtlCol="0">
            <a:spAutoFit/>
          </a:bodyPr>
          <a:lstStyle/>
          <a:p>
            <a:r>
              <a:rPr lang="en-US" sz="1050" b="1" dirty="0"/>
              <a:t>T</a:t>
            </a:r>
            <a:r>
              <a:rPr lang="en-US" sz="1050" b="1" baseline="-25000" dirty="0"/>
              <a:t>h</a:t>
            </a:r>
            <a:r>
              <a:rPr lang="en-US" sz="1050" b="1" dirty="0"/>
              <a:t>1/T</a:t>
            </a:r>
            <a:r>
              <a:rPr lang="en-US" sz="1050" b="1" baseline="-25000" dirty="0"/>
              <a:t>h</a:t>
            </a:r>
            <a:r>
              <a:rPr lang="en-US" sz="1050" b="1" dirty="0"/>
              <a:t>2 Model for helper T cells. </a:t>
            </a:r>
            <a:r>
              <a:rPr lang="en-US" sz="1050" dirty="0" smtClean="0"/>
              <a:t/>
            </a:r>
            <a:br>
              <a:rPr lang="en-US" sz="1050" dirty="0" smtClean="0"/>
            </a:br>
            <a:r>
              <a:rPr lang="en-US" sz="1050" dirty="0" smtClean="0"/>
              <a:t>An </a:t>
            </a:r>
            <a:r>
              <a:rPr lang="en-US" sz="1050" dirty="0"/>
              <a:t>antigen is ingested and processed by an </a:t>
            </a:r>
            <a:r>
              <a:rPr lang="en-US" sz="1050" dirty="0">
                <a:hlinkClick r:id="rId11" tooltip="Antigen presenting cell"/>
              </a:rPr>
              <a:t>APC</a:t>
            </a:r>
            <a:r>
              <a:rPr lang="en-US" sz="1050" dirty="0"/>
              <a:t>. It presents fragments from it to T cells. The upper, T</a:t>
            </a:r>
            <a:r>
              <a:rPr lang="en-US" sz="1050" baseline="-25000" dirty="0"/>
              <a:t>h</a:t>
            </a:r>
            <a:r>
              <a:rPr lang="en-US" sz="1050" dirty="0"/>
              <a:t>0, is a T helper cell. The fragment is presented to it by </a:t>
            </a:r>
            <a:r>
              <a:rPr lang="en-US" sz="1050" dirty="0">
                <a:hlinkClick r:id="rId12" tooltip="Major histocompatibility complex 2"/>
              </a:rPr>
              <a:t>MHC2</a:t>
            </a:r>
            <a:r>
              <a:rPr lang="en-US" sz="1050" dirty="0"/>
              <a:t>.</a:t>
            </a:r>
            <a:r>
              <a:rPr lang="en-US" sz="1050" baseline="30000" dirty="0">
                <a:hlinkClick r:id="rId13"/>
              </a:rPr>
              <a:t>[1]</a:t>
            </a:r>
            <a:r>
              <a:rPr lang="en-US" sz="1050" dirty="0"/>
              <a:t> </a:t>
            </a:r>
            <a:r>
              <a:rPr lang="en-US" sz="1050" dirty="0" smtClean="0"/>
              <a:t/>
            </a:r>
            <a:br>
              <a:rPr lang="en-US" sz="1050" dirty="0" smtClean="0"/>
            </a:br>
            <a:r>
              <a:rPr lang="en-US" sz="1050" b="1" dirty="0" smtClean="0">
                <a:solidFill>
                  <a:srgbClr val="FF0000"/>
                </a:solidFill>
              </a:rPr>
              <a:t>IFN</a:t>
            </a:r>
            <a:r>
              <a:rPr lang="en-US" sz="1050" dirty="0" smtClean="0"/>
              <a:t>-γ = </a:t>
            </a:r>
            <a:r>
              <a:rPr lang="en-US" sz="1050" dirty="0">
                <a:hlinkClick r:id="rId14" tooltip="Interferon γ"/>
              </a:rPr>
              <a:t>interferon </a:t>
            </a:r>
            <a:r>
              <a:rPr lang="en-US" sz="1050" dirty="0" smtClean="0">
                <a:hlinkClick r:id="rId14" tooltip="Interferon γ"/>
              </a:rPr>
              <a:t>γ</a:t>
            </a:r>
            <a:r>
              <a:rPr lang="en-US" sz="1050" dirty="0" smtClean="0"/>
              <a:t/>
            </a:r>
            <a:br>
              <a:rPr lang="en-US" sz="1050" dirty="0" smtClean="0"/>
            </a:br>
            <a:r>
              <a:rPr lang="en-US" sz="1050" b="1" dirty="0" smtClean="0">
                <a:solidFill>
                  <a:srgbClr val="FF0000"/>
                </a:solidFill>
              </a:rPr>
              <a:t>TGF-β</a:t>
            </a:r>
            <a:r>
              <a:rPr lang="en-US" sz="1050" dirty="0" smtClean="0"/>
              <a:t> = </a:t>
            </a:r>
            <a:r>
              <a:rPr lang="en-US" sz="1050" dirty="0">
                <a:hlinkClick r:id="rId15" tooltip="Transforming growth factor β"/>
              </a:rPr>
              <a:t>transforming growth factor </a:t>
            </a:r>
            <a:r>
              <a:rPr lang="en-US" sz="1050" dirty="0" smtClean="0">
                <a:hlinkClick r:id="rId15" tooltip="Transforming growth factor β"/>
              </a:rPr>
              <a:t>β</a:t>
            </a:r>
            <a:r>
              <a:rPr lang="en-US" sz="1050" dirty="0" smtClean="0"/>
              <a:t/>
            </a:r>
            <a:br>
              <a:rPr lang="en-US" sz="1050" dirty="0" smtClean="0"/>
            </a:br>
            <a:r>
              <a:rPr lang="en-US" sz="1050" dirty="0" smtClean="0"/>
              <a:t>mø</a:t>
            </a:r>
            <a:r>
              <a:rPr lang="en-US" sz="1050" dirty="0" smtClean="0"/>
              <a:t> = </a:t>
            </a:r>
            <a:r>
              <a:rPr lang="en-US" sz="1050" dirty="0" smtClean="0">
                <a:hlinkClick r:id="rId16" tooltip="Macrophage"/>
              </a:rPr>
              <a:t>macrophage</a:t>
            </a:r>
            <a:r>
              <a:rPr lang="en-US" sz="1050" dirty="0" smtClean="0"/>
              <a:t/>
            </a:r>
            <a:br>
              <a:rPr lang="en-US" sz="1050" dirty="0" smtClean="0"/>
            </a:br>
            <a:r>
              <a:rPr lang="en-US" sz="1050" b="1" dirty="0" smtClean="0">
                <a:solidFill>
                  <a:srgbClr val="FF0000"/>
                </a:solidFill>
              </a:rPr>
              <a:t>IL-2</a:t>
            </a:r>
            <a:r>
              <a:rPr lang="en-US" sz="1050" dirty="0"/>
              <a:t>, </a:t>
            </a:r>
            <a:r>
              <a:rPr lang="en-US" sz="1050" dirty="0">
                <a:hlinkClick r:id="rId17" tooltip="Interleukin 2"/>
              </a:rPr>
              <a:t>interleukin </a:t>
            </a:r>
            <a:r>
              <a:rPr lang="en-US" sz="1050" dirty="0" smtClean="0">
                <a:hlinkClick r:id="rId17" tooltip="Interleukin 2"/>
              </a:rPr>
              <a:t>2</a:t>
            </a:r>
            <a:r>
              <a:rPr lang="en-US" sz="1050" dirty="0" smtClean="0"/>
              <a:t>   </a:t>
            </a:r>
            <a:br>
              <a:rPr lang="en-US" sz="1050" dirty="0" smtClean="0"/>
            </a:br>
            <a:r>
              <a:rPr lang="en-US" sz="1050" b="1" dirty="0" smtClean="0">
                <a:solidFill>
                  <a:srgbClr val="FF0000"/>
                </a:solidFill>
              </a:rPr>
              <a:t>IL-4</a:t>
            </a:r>
            <a:r>
              <a:rPr lang="en-US" sz="1050" dirty="0"/>
              <a:t>, </a:t>
            </a:r>
            <a:r>
              <a:rPr lang="en-US" sz="1050" dirty="0">
                <a:hlinkClick r:id="rId18" tooltip="Interleukin 4"/>
              </a:rPr>
              <a:t>interleukin 4</a:t>
            </a:r>
            <a:endParaRPr lang="da-DK" sz="1050" dirty="0" smtClean="0"/>
          </a:p>
          <a:p>
            <a:r>
              <a:rPr lang="da-DK" sz="1000" dirty="0" smtClean="0"/>
              <a:t>Source: </a:t>
            </a:r>
            <a:r>
              <a:rPr lang="en-US" sz="1000" dirty="0">
                <a:hlinkClick r:id="rId3"/>
              </a:rPr>
              <a:t>http://en.wikipedia.org/wiki/T_helper_cell</a:t>
            </a:r>
            <a:endParaRPr lang="en-US" sz="1100" dirty="0"/>
          </a:p>
          <a:p>
            <a:endParaRPr lang="en-US" dirty="0"/>
          </a:p>
        </p:txBody>
      </p:sp>
      <p:sp>
        <p:nvSpPr>
          <p:cNvPr id="8" name="Rektangel 7"/>
          <p:cNvSpPr/>
          <p:nvPr/>
        </p:nvSpPr>
        <p:spPr>
          <a:xfrm>
            <a:off x="5004048" y="2132856"/>
            <a:ext cx="360040" cy="36004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ktangel 9"/>
          <p:cNvSpPr/>
          <p:nvPr/>
        </p:nvSpPr>
        <p:spPr>
          <a:xfrm>
            <a:off x="5364088" y="3176972"/>
            <a:ext cx="360040" cy="36004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ktangel 10"/>
          <p:cNvSpPr/>
          <p:nvPr/>
        </p:nvSpPr>
        <p:spPr>
          <a:xfrm>
            <a:off x="5797161" y="2318775"/>
            <a:ext cx="360040" cy="36004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ktangel 11"/>
          <p:cNvSpPr/>
          <p:nvPr/>
        </p:nvSpPr>
        <p:spPr>
          <a:xfrm>
            <a:off x="7596336" y="3212976"/>
            <a:ext cx="360040" cy="36004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ktangel 12"/>
          <p:cNvSpPr/>
          <p:nvPr/>
        </p:nvSpPr>
        <p:spPr>
          <a:xfrm>
            <a:off x="5374223" y="1844824"/>
            <a:ext cx="360040" cy="36004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ktangel 13"/>
          <p:cNvSpPr/>
          <p:nvPr/>
        </p:nvSpPr>
        <p:spPr>
          <a:xfrm>
            <a:off x="5977181" y="1555231"/>
            <a:ext cx="360040" cy="36004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ktangel 14"/>
          <p:cNvSpPr/>
          <p:nvPr/>
        </p:nvSpPr>
        <p:spPr>
          <a:xfrm>
            <a:off x="6157201" y="3062781"/>
            <a:ext cx="360040" cy="36004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kstboks 8"/>
          <p:cNvSpPr txBox="1"/>
          <p:nvPr/>
        </p:nvSpPr>
        <p:spPr>
          <a:xfrm>
            <a:off x="4716016" y="1170874"/>
            <a:ext cx="4248472" cy="523220"/>
          </a:xfrm>
          <a:prstGeom prst="rect">
            <a:avLst/>
          </a:prstGeom>
          <a:noFill/>
        </p:spPr>
        <p:txBody>
          <a:bodyPr wrap="square" rtlCol="0">
            <a:spAutoFit/>
          </a:bodyPr>
          <a:lstStyle/>
          <a:p>
            <a:r>
              <a:rPr lang="en-US" sz="1400" dirty="0" smtClean="0"/>
              <a:t>Create ADAPTIVE, SPECIFIC reaction &amp; IMMUNE  MEMORY:</a:t>
            </a:r>
            <a:endParaRPr lang="en-US" dirty="0"/>
          </a:p>
        </p:txBody>
      </p:sp>
    </p:spTree>
    <p:extLst>
      <p:ext uri="{BB962C8B-B14F-4D97-AF65-F5344CB8AC3E}">
        <p14:creationId xmlns:p14="http://schemas.microsoft.com/office/powerpoint/2010/main" val="2812702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Th1/Th2 balance </a:t>
            </a:r>
            <a:r>
              <a:rPr lang="da-DK" sz="2000" dirty="0" smtClean="0"/>
              <a:t>- </a:t>
            </a:r>
            <a:r>
              <a:rPr lang="da-DK" sz="2000" dirty="0" err="1" smtClean="0"/>
              <a:t>regulate</a:t>
            </a:r>
            <a:r>
              <a:rPr lang="da-DK" sz="2000" dirty="0" smtClean="0"/>
              <a:t> ADAPTIVE </a:t>
            </a:r>
            <a:r>
              <a:rPr lang="da-DK" sz="2000" dirty="0" err="1" smtClean="0"/>
              <a:t>immunity</a:t>
            </a:r>
            <a:endParaRPr lang="en-US" sz="2000" dirty="0"/>
          </a:p>
        </p:txBody>
      </p:sp>
      <p:sp>
        <p:nvSpPr>
          <p:cNvPr id="3" name="Pladsholder til indhold 2"/>
          <p:cNvSpPr>
            <a:spLocks noGrp="1"/>
          </p:cNvSpPr>
          <p:nvPr>
            <p:ph sz="quarter" idx="1"/>
          </p:nvPr>
        </p:nvSpPr>
        <p:spPr>
          <a:xfrm>
            <a:off x="457200" y="1219200"/>
            <a:ext cx="8229600" cy="5090120"/>
          </a:xfrm>
        </p:spPr>
        <p:txBody>
          <a:bodyPr>
            <a:normAutofit fontScale="70000" lnSpcReduction="20000"/>
          </a:bodyPr>
          <a:lstStyle/>
          <a:p>
            <a:r>
              <a:rPr lang="en-US" b="1" dirty="0" smtClean="0">
                <a:solidFill>
                  <a:srgbClr val="FF0000"/>
                </a:solidFill>
              </a:rPr>
              <a:t>Reduced IL-2, IL-4  =&gt; delayed/missing B-cell (ANTIBODY) activation!</a:t>
            </a:r>
          </a:p>
          <a:p>
            <a:r>
              <a:rPr lang="en-US" b="1" dirty="0" smtClean="0">
                <a:solidFill>
                  <a:srgbClr val="FF0000"/>
                </a:solidFill>
              </a:rPr>
              <a:t>Reduced IL-2, IFN   =&gt; delayed/missing T- cellular  activation!</a:t>
            </a:r>
          </a:p>
          <a:p>
            <a:pPr marL="274320" lvl="1" indent="0">
              <a:buNone/>
            </a:pPr>
            <a:r>
              <a:rPr lang="en-US" sz="1600" b="1" dirty="0" smtClean="0"/>
              <a:t/>
            </a:r>
            <a:br>
              <a:rPr lang="en-US" sz="1600" b="1" dirty="0" smtClean="0"/>
            </a:br>
            <a:r>
              <a:rPr lang="en-US" sz="1600" b="1" dirty="0" smtClean="0"/>
              <a:t>The specific T-cellular</a:t>
            </a:r>
            <a:r>
              <a:rPr lang="en-US" sz="1600" dirty="0" smtClean="0"/>
              <a:t> (macrophage, cytotoxic CD8+ cells) produce  </a:t>
            </a:r>
            <a:r>
              <a:rPr lang="en-US" sz="1600" b="1" dirty="0" smtClean="0">
                <a:solidFill>
                  <a:srgbClr val="FF0000"/>
                </a:solidFill>
              </a:rPr>
              <a:t>IFN</a:t>
            </a:r>
            <a:r>
              <a:rPr lang="en-US" sz="1600" dirty="0" smtClean="0"/>
              <a:t>, TGF, </a:t>
            </a:r>
            <a:r>
              <a:rPr lang="en-US" sz="1600" b="1" u="sng" dirty="0" smtClean="0">
                <a:solidFill>
                  <a:srgbClr val="FF0000"/>
                </a:solidFill>
              </a:rPr>
              <a:t>IL-10</a:t>
            </a:r>
            <a:r>
              <a:rPr lang="en-US" sz="1600" dirty="0" smtClean="0"/>
              <a:t> </a:t>
            </a:r>
            <a:r>
              <a:rPr lang="en-US" sz="1600" b="1" dirty="0" smtClean="0"/>
              <a:t/>
            </a:r>
            <a:br>
              <a:rPr lang="en-US" sz="1600" b="1" dirty="0" smtClean="0"/>
            </a:br>
            <a:r>
              <a:rPr lang="en-US" sz="1600" dirty="0" smtClean="0"/>
              <a:t>vs.</a:t>
            </a:r>
            <a:r>
              <a:rPr lang="en-US" sz="1600" b="1" dirty="0" smtClean="0"/>
              <a:t>  </a:t>
            </a:r>
            <a:br>
              <a:rPr lang="en-US" sz="1600" b="1" dirty="0" smtClean="0"/>
            </a:br>
            <a:r>
              <a:rPr lang="en-US" sz="1600" b="1" dirty="0" smtClean="0"/>
              <a:t>the </a:t>
            </a:r>
            <a:r>
              <a:rPr lang="en-US" sz="1600" b="1" dirty="0" err="1" smtClean="0"/>
              <a:t>sspecific</a:t>
            </a:r>
            <a:r>
              <a:rPr lang="en-US" sz="1600" b="1" dirty="0" smtClean="0"/>
              <a:t> B-cell -&gt; plasma cell -&gt; ANTIBODY </a:t>
            </a:r>
            <a:r>
              <a:rPr lang="en-US" sz="1600" dirty="0" smtClean="0"/>
              <a:t>produce IL-4, IL-5, IL-6, </a:t>
            </a:r>
            <a:r>
              <a:rPr lang="en-US" sz="1600" b="1" u="sng" dirty="0" smtClean="0">
                <a:solidFill>
                  <a:srgbClr val="FF0000"/>
                </a:solidFill>
              </a:rPr>
              <a:t>IL-10</a:t>
            </a:r>
            <a:r>
              <a:rPr lang="en-US" sz="1600" dirty="0" smtClean="0"/>
              <a:t>, IL-13 </a:t>
            </a:r>
            <a:r>
              <a:rPr lang="en-US" u="sng" dirty="0" smtClean="0"/>
              <a:t/>
            </a:r>
            <a:br>
              <a:rPr lang="en-US" u="sng" dirty="0" smtClean="0"/>
            </a:br>
            <a:r>
              <a:rPr lang="en-US" u="sng" dirty="0" smtClean="0"/>
              <a:t/>
            </a:r>
            <a:br>
              <a:rPr lang="en-US" u="sng" dirty="0" smtClean="0"/>
            </a:br>
            <a:r>
              <a:rPr lang="en-US" sz="1900" dirty="0" smtClean="0"/>
              <a:t>Human </a:t>
            </a:r>
            <a:r>
              <a:rPr lang="en-US" sz="1900" b="1" dirty="0" smtClean="0">
                <a:solidFill>
                  <a:srgbClr val="FF0000"/>
                </a:solidFill>
              </a:rPr>
              <a:t>IL-10</a:t>
            </a:r>
            <a:r>
              <a:rPr lang="en-US" sz="1900" dirty="0" smtClean="0"/>
              <a:t> (hIL-10) suppresses the proliferation and cytokine production of all T cells and the activity of macrophages, but continues to stimulate </a:t>
            </a:r>
            <a:r>
              <a:rPr lang="en-US" sz="1900" dirty="0" smtClean="0">
                <a:hlinkClick r:id="rId2" tooltip="Plasma cells"/>
              </a:rPr>
              <a:t>plasma cells</a:t>
            </a:r>
            <a:r>
              <a:rPr lang="en-US" sz="1900" dirty="0" smtClean="0"/>
              <a:t>, ensuring that antibody production still occurs. </a:t>
            </a:r>
            <a:br>
              <a:rPr lang="en-US" sz="1900" dirty="0" smtClean="0"/>
            </a:br>
            <a:r>
              <a:rPr lang="en-US" sz="1900" dirty="0" smtClean="0"/>
              <a:t>As such, hIL-10 is not believed to truly promote the T</a:t>
            </a:r>
            <a:r>
              <a:rPr lang="en-US" sz="1900" baseline="-25000" dirty="0" smtClean="0"/>
              <a:t>h</a:t>
            </a:r>
            <a:r>
              <a:rPr lang="en-US" sz="1900" dirty="0" smtClean="0"/>
              <a:t>2 response in humans, but acts to prevent over-stimulation of helper T cells while still </a:t>
            </a:r>
            <a:r>
              <a:rPr lang="en-US" sz="1900" dirty="0" err="1" smtClean="0"/>
              <a:t>maximising</a:t>
            </a:r>
            <a:r>
              <a:rPr lang="en-US" sz="1900" dirty="0" smtClean="0"/>
              <a:t> the production of </a:t>
            </a:r>
            <a:r>
              <a:rPr lang="en-US" sz="1900" dirty="0" smtClean="0">
                <a:hlinkClick r:id="rId3" tooltip="Antibody"/>
              </a:rPr>
              <a:t>antibodies</a:t>
            </a:r>
            <a:r>
              <a:rPr lang="en-US" sz="1900" dirty="0" smtClean="0"/>
              <a:t>.  </a:t>
            </a:r>
            <a:r>
              <a:rPr lang="en-US" sz="2200" dirty="0" smtClean="0"/>
              <a:t/>
            </a:r>
            <a:br>
              <a:rPr lang="en-US" sz="2200" dirty="0" smtClean="0"/>
            </a:br>
            <a:r>
              <a:rPr lang="en-US" sz="1400" dirty="0" smtClean="0"/>
              <a:t>[Source: </a:t>
            </a:r>
            <a:r>
              <a:rPr lang="en-US" sz="1400" dirty="0" smtClean="0">
                <a:hlinkClick r:id="rId4"/>
              </a:rPr>
              <a:t>http://en.wikipedia.org/wiki/T_helper_cell</a:t>
            </a:r>
            <a:r>
              <a:rPr lang="en-US" sz="1400" dirty="0" smtClean="0"/>
              <a:t>]</a:t>
            </a:r>
          </a:p>
          <a:p>
            <a:pPr marL="274320" lvl="1" indent="0">
              <a:buNone/>
            </a:pPr>
            <a:r>
              <a:rPr lang="en-US" sz="2100" u="sng" dirty="0" smtClean="0"/>
              <a:t/>
            </a:r>
            <a:br>
              <a:rPr lang="en-US" sz="2100" u="sng" dirty="0" smtClean="0"/>
            </a:br>
            <a:r>
              <a:rPr lang="en-US" sz="2100" u="sng" dirty="0" smtClean="0"/>
              <a:t>But beware there is not full proof for the Th1/Th2 balance theory</a:t>
            </a:r>
            <a:r>
              <a:rPr lang="en-US" sz="2100" dirty="0" smtClean="0"/>
              <a:t>: </a:t>
            </a:r>
            <a:br>
              <a:rPr lang="en-US" sz="2100" dirty="0" smtClean="0"/>
            </a:br>
            <a:r>
              <a:rPr lang="en-US" sz="2100" dirty="0" smtClean="0"/>
              <a:t/>
            </a:r>
            <a:br>
              <a:rPr lang="en-US" sz="2100" dirty="0" smtClean="0"/>
            </a:br>
            <a:r>
              <a:rPr lang="en-US" sz="1700" dirty="0" smtClean="0"/>
              <a:t>2003 Kidd </a:t>
            </a:r>
            <a:r>
              <a:rPr lang="en-US" sz="1700" dirty="0" smtClean="0">
                <a:hlinkClick r:id="rId5"/>
              </a:rPr>
              <a:t>PDF</a:t>
            </a:r>
            <a:r>
              <a:rPr lang="en-US" sz="1700" dirty="0" smtClean="0"/>
              <a:t>: </a:t>
            </a:r>
            <a:r>
              <a:rPr lang="en-US" sz="1700" dirty="0" smtClean="0"/>
              <a:t>review 95 ref., quote .. </a:t>
            </a:r>
            <a:br>
              <a:rPr lang="en-US" sz="1700" dirty="0" smtClean="0"/>
            </a:br>
            <a:r>
              <a:rPr lang="en-US" sz="1700" dirty="0" smtClean="0"/>
              <a:t>“One theory of immune regulation involves homeostasis between T-helper 1 (Th1) and T-helper 2 (Th2) activity. The Th1/Th2 hypothesis arose from 1986 research suggesting mouse T-helper cells expressed differing cytokine patterns. This hypothesis was adapted to human immunity … </a:t>
            </a:r>
            <a:br>
              <a:rPr lang="en-US" sz="1700" dirty="0" smtClean="0"/>
            </a:br>
            <a:r>
              <a:rPr lang="en-US" sz="1700" b="1" dirty="0" smtClean="0"/>
              <a:t>Th2 cells drive the type-2 pathway (“humoral immunity”) and up-regulate antibody production to fight extracellular organisms; type 2 dominance is credited with tolerance of xenografts and of the fetus during pregnancy.</a:t>
            </a:r>
            <a:br>
              <a:rPr lang="en-US" sz="1700" b="1" dirty="0" smtClean="0"/>
            </a:br>
            <a:r>
              <a:rPr lang="en-US" sz="1700" dirty="0" smtClean="0"/>
              <a:t>Over-activation of either pattern can cause disease, and either pathway can down-regulate the other. </a:t>
            </a:r>
            <a:br>
              <a:rPr lang="en-US" sz="1700" dirty="0" smtClean="0"/>
            </a:br>
            <a:r>
              <a:rPr lang="en-US" sz="1700" u="sng" dirty="0" smtClean="0"/>
              <a:t>But the hypothesis has major inconsistencies</a:t>
            </a:r>
            <a:r>
              <a:rPr lang="en-US" sz="1700" dirty="0" smtClean="0"/>
              <a:t>; human cytokine activities rarely fall into exclusive pro-Th1 or -Th2 patterns. The non-helper regulator T cells, or the antigen-presenting cells (APC), likely influence immunity in a manner comparable to Th1 and Th2 cells. Many diseases previously classified as Th1 or Th2 dominant fail to meet the set criteria….”</a:t>
            </a:r>
            <a:endParaRPr lang="en-US" sz="1700" dirty="0"/>
          </a:p>
        </p:txBody>
      </p:sp>
      <p:sp>
        <p:nvSpPr>
          <p:cNvPr id="4" name="Rektangel 3"/>
          <p:cNvSpPr/>
          <p:nvPr/>
        </p:nvSpPr>
        <p:spPr>
          <a:xfrm>
            <a:off x="755576" y="1197306"/>
            <a:ext cx="1872208" cy="576064"/>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125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Antibody tests </a:t>
            </a:r>
            <a:endParaRPr lang="en-US"/>
          </a:p>
        </p:txBody>
      </p:sp>
      <p:sp>
        <p:nvSpPr>
          <p:cNvPr id="3" name="Pladsholder til indhold 2"/>
          <p:cNvSpPr>
            <a:spLocks noGrp="1"/>
          </p:cNvSpPr>
          <p:nvPr>
            <p:ph sz="quarter" idx="1"/>
          </p:nvPr>
        </p:nvSpPr>
        <p:spPr>
          <a:xfrm>
            <a:off x="467544" y="1268760"/>
            <a:ext cx="3672408" cy="2160240"/>
          </a:xfrm>
        </p:spPr>
        <p:txBody>
          <a:bodyPr>
            <a:normAutofit/>
          </a:bodyPr>
          <a:lstStyle/>
          <a:p>
            <a:pPr marL="0" indent="0">
              <a:buNone/>
            </a:pPr>
            <a:endParaRPr lang="en-US" sz="4900" b="1" smtClean="0">
              <a:solidFill>
                <a:srgbClr val="FF0000"/>
              </a:solidFill>
            </a:endParaRPr>
          </a:p>
          <a:p>
            <a:pPr marL="0" indent="0">
              <a:buNone/>
            </a:pPr>
            <a:endParaRPr lang="en-US" sz="4900" b="1" smtClean="0">
              <a:solidFill>
                <a:srgbClr val="FF0000"/>
              </a:solidFill>
            </a:endParaRPr>
          </a:p>
          <a:p>
            <a:pPr marL="0" indent="0">
              <a:buNone/>
            </a:pPr>
            <a:endParaRPr lang="en-US" sz="4900" b="1" smtClean="0">
              <a:solidFill>
                <a:srgbClr val="FF0000"/>
              </a:solidFill>
            </a:endParaRPr>
          </a:p>
          <a:p>
            <a:pPr marL="0" indent="0">
              <a:buNone/>
            </a:pPr>
            <a:endParaRPr lang="en-US" sz="4900" b="1" smtClean="0">
              <a:solidFill>
                <a:srgbClr val="FF0000"/>
              </a:solidFill>
            </a:endParaRPr>
          </a:p>
          <a:p>
            <a:pPr marL="0" indent="0">
              <a:buNone/>
            </a:pPr>
            <a:endParaRPr lang="en-US" sz="4900" b="1" smtClean="0">
              <a:solidFill>
                <a:srgbClr val="FF0000"/>
              </a:solidFill>
            </a:endParaRPr>
          </a:p>
          <a:p>
            <a:pPr marL="0" indent="0">
              <a:buNone/>
            </a:pPr>
            <a:endParaRPr lang="en-US" sz="4900" b="1" smtClean="0">
              <a:solidFill>
                <a:srgbClr val="FF0000"/>
              </a:solidFill>
            </a:endParaRPr>
          </a:p>
          <a:p>
            <a:pPr marL="0" indent="0">
              <a:buNone/>
            </a:pPr>
            <a:endParaRPr lang="en-US" sz="4900" b="1" smtClean="0">
              <a:solidFill>
                <a:srgbClr val="FF0000"/>
              </a:solidFill>
            </a:endParaRPr>
          </a:p>
          <a:p>
            <a:pPr marL="0" indent="0">
              <a:buNone/>
            </a:pPr>
            <a:endParaRPr lang="en-US" sz="4900" b="1" smtClean="0">
              <a:solidFill>
                <a:srgbClr val="FF0000"/>
              </a:solidFill>
            </a:endParaRPr>
          </a:p>
          <a:p>
            <a:pPr marL="0" indent="0">
              <a:buNone/>
            </a:pPr>
            <a:endParaRPr lang="en-US" sz="4900" b="1" smtClean="0">
              <a:solidFill>
                <a:srgbClr val="FF0000"/>
              </a:solidFill>
            </a:endParaRPr>
          </a:p>
          <a:p>
            <a:pPr marL="0" indent="0">
              <a:buNone/>
            </a:pPr>
            <a:endParaRPr lang="en-US" sz="3600" b="1" u="sng" smtClean="0"/>
          </a:p>
          <a:p>
            <a:endParaRPr lang="en-US"/>
          </a:p>
        </p:txBody>
      </p:sp>
      <p:pic>
        <p:nvPicPr>
          <p:cNvPr id="2053" name="Picture 5" descr="http://upload.wikimedia.org/wikipedia/commons/thumb/2/2d/Antibody.svg/255px-Antibody.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9086"/>
            <a:ext cx="1368152" cy="1931510"/>
          </a:xfrm>
          <a:prstGeom prst="rect">
            <a:avLst/>
          </a:prstGeom>
          <a:noFill/>
          <a:extLst>
            <a:ext uri="{909E8E84-426E-40DD-AFC4-6F175D3DCCD1}">
              <a14:hiddenFill xmlns:a14="http://schemas.microsoft.com/office/drawing/2010/main">
                <a:solidFill>
                  <a:srgbClr val="FFFFFF"/>
                </a:solidFill>
              </a14:hiddenFill>
            </a:ext>
          </a:extLst>
        </p:spPr>
      </p:pic>
      <p:sp>
        <p:nvSpPr>
          <p:cNvPr id="5" name="Tekstboks 4"/>
          <p:cNvSpPr txBox="1"/>
          <p:nvPr/>
        </p:nvSpPr>
        <p:spPr>
          <a:xfrm>
            <a:off x="1907704" y="1268760"/>
            <a:ext cx="2016224" cy="1754326"/>
          </a:xfrm>
          <a:prstGeom prst="rect">
            <a:avLst/>
          </a:prstGeom>
          <a:noFill/>
        </p:spPr>
        <p:txBody>
          <a:bodyPr wrap="square" rtlCol="0">
            <a:spAutoFit/>
          </a:bodyPr>
          <a:lstStyle/>
          <a:p>
            <a:r>
              <a:rPr lang="en-US" sz="1050" smtClean="0">
                <a:solidFill>
                  <a:prstClr val="black"/>
                </a:solidFill>
              </a:rPr>
              <a:t>Antibodies are produced by stimulated specific B-cells that have matured into PLASMA cells.</a:t>
            </a:r>
            <a:br>
              <a:rPr lang="en-US" sz="1050" smtClean="0">
                <a:solidFill>
                  <a:prstClr val="black"/>
                </a:solidFill>
              </a:rPr>
            </a:br>
            <a:r>
              <a:rPr lang="en-US" sz="1050" smtClean="0">
                <a:solidFill>
                  <a:prstClr val="black"/>
                </a:solidFill>
              </a:rPr>
              <a:t>Each antibody binds to a specific </a:t>
            </a:r>
            <a:r>
              <a:rPr lang="en-US" sz="1050" smtClean="0">
                <a:solidFill>
                  <a:prstClr val="black"/>
                </a:solidFill>
                <a:hlinkClick r:id="rId3" tooltip="Antigen"/>
              </a:rPr>
              <a:t>antigen</a:t>
            </a:r>
            <a:r>
              <a:rPr lang="en-US" sz="1050" smtClean="0">
                <a:solidFill>
                  <a:prstClr val="black"/>
                </a:solidFill>
              </a:rPr>
              <a:t>; </a:t>
            </a:r>
            <a:br>
              <a:rPr lang="en-US" sz="1050" smtClean="0">
                <a:solidFill>
                  <a:prstClr val="black"/>
                </a:solidFill>
              </a:rPr>
            </a:br>
            <a:r>
              <a:rPr lang="en-US" sz="1050" smtClean="0">
                <a:solidFill>
                  <a:prstClr val="black"/>
                </a:solidFill>
              </a:rPr>
              <a:t>an </a:t>
            </a:r>
            <a:r>
              <a:rPr lang="en-US" sz="1050" b="1" smtClean="0">
                <a:solidFill>
                  <a:prstClr val="black"/>
                </a:solidFill>
              </a:rPr>
              <a:t>interaction similar to a lock and key.</a:t>
            </a:r>
          </a:p>
          <a:p>
            <a:r>
              <a:rPr lang="en-US" sz="800" smtClean="0">
                <a:solidFill>
                  <a:prstClr val="black"/>
                </a:solidFill>
              </a:rPr>
              <a:t/>
            </a:r>
            <a:br>
              <a:rPr lang="en-US" sz="800" smtClean="0">
                <a:solidFill>
                  <a:prstClr val="black"/>
                </a:solidFill>
              </a:rPr>
            </a:br>
            <a:r>
              <a:rPr lang="en-US" sz="800" smtClean="0">
                <a:solidFill>
                  <a:prstClr val="black"/>
                </a:solidFill>
              </a:rPr>
              <a:t>Source: </a:t>
            </a:r>
            <a:r>
              <a:rPr lang="en-US" sz="800" smtClean="0">
                <a:solidFill>
                  <a:prstClr val="black"/>
                </a:solidFill>
                <a:hlinkClick r:id="rId4"/>
              </a:rPr>
              <a:t>http://en.wikipedia.org/wiki/Antibody</a:t>
            </a:r>
            <a:endParaRPr lang="en-US" sz="800">
              <a:solidFill>
                <a:prstClr val="black"/>
              </a:solidFill>
            </a:endParaRPr>
          </a:p>
        </p:txBody>
      </p:sp>
      <p:sp>
        <p:nvSpPr>
          <p:cNvPr id="4" name="Tekstboks 3"/>
          <p:cNvSpPr txBox="1"/>
          <p:nvPr/>
        </p:nvSpPr>
        <p:spPr>
          <a:xfrm>
            <a:off x="4427984" y="1199086"/>
            <a:ext cx="4464496" cy="2108269"/>
          </a:xfrm>
          <a:prstGeom prst="rect">
            <a:avLst/>
          </a:prstGeom>
          <a:noFill/>
        </p:spPr>
        <p:txBody>
          <a:bodyPr wrap="square" rtlCol="0">
            <a:spAutoFit/>
          </a:bodyPr>
          <a:lstStyle/>
          <a:p>
            <a:r>
              <a:rPr lang="en-US" b="1" dirty="0">
                <a:solidFill>
                  <a:srgbClr val="FF0000"/>
                </a:solidFill>
              </a:rPr>
              <a:t>MOST Borrelia TESTs detect a variety of ANTIBODIES </a:t>
            </a:r>
            <a:r>
              <a:rPr lang="en-US" b="1" dirty="0" smtClean="0">
                <a:solidFill>
                  <a:srgbClr val="FF0000"/>
                </a:solidFill>
              </a:rPr>
              <a:t>depending on KIT</a:t>
            </a:r>
            <a:r>
              <a:rPr lang="en-US" b="1" dirty="0">
                <a:solidFill>
                  <a:srgbClr val="FF0000"/>
                </a:solidFill>
              </a:rPr>
              <a:t/>
            </a:r>
            <a:br>
              <a:rPr lang="en-US" b="1" dirty="0">
                <a:solidFill>
                  <a:srgbClr val="FF0000"/>
                </a:solidFill>
              </a:rPr>
            </a:br>
            <a:r>
              <a:rPr lang="en-US" b="1" dirty="0">
                <a:solidFill>
                  <a:srgbClr val="FF0000"/>
                </a:solidFill>
              </a:rPr>
              <a:t>– but we may encounter problems</a:t>
            </a:r>
          </a:p>
          <a:p>
            <a:r>
              <a:rPr lang="en-US" sz="1100" dirty="0"/>
              <a:t>First, getting a full serologic response up require a well functioning immune defense where cells (</a:t>
            </a:r>
            <a:r>
              <a:rPr lang="en-US" sz="1100" dirty="0" err="1" smtClean="0"/>
              <a:t>dentritic</a:t>
            </a:r>
            <a:r>
              <a:rPr lang="en-US" sz="1100" dirty="0" smtClean="0"/>
              <a:t> cells</a:t>
            </a:r>
            <a:r>
              <a:rPr lang="en-US" sz="1100" dirty="0"/>
              <a:t>, macrophages) notice the foreign invasion, and </a:t>
            </a:r>
            <a:r>
              <a:rPr lang="en-US" sz="1100" dirty="0" smtClean="0"/>
              <a:t>reacts as APC .. Starting the chain, as it is supposed to  ...</a:t>
            </a:r>
            <a:br>
              <a:rPr lang="en-US" sz="1100" dirty="0" smtClean="0"/>
            </a:br>
            <a:r>
              <a:rPr lang="en-US" sz="1100" dirty="0" smtClean="0"/>
              <a:t/>
            </a:r>
            <a:br>
              <a:rPr lang="en-US" sz="1100" dirty="0" smtClean="0"/>
            </a:br>
            <a:r>
              <a:rPr lang="en-US" sz="1100" dirty="0" smtClean="0"/>
              <a:t>But Borrelia is a MASTER in DISGUISE … Besides:</a:t>
            </a:r>
            <a:r>
              <a:rPr lang="en-US" sz="1100" dirty="0"/>
              <a:t/>
            </a:r>
            <a:br>
              <a:rPr lang="en-US" sz="1100" dirty="0"/>
            </a:br>
            <a:endParaRPr lang="en-US" sz="1100" dirty="0"/>
          </a:p>
        </p:txBody>
      </p:sp>
      <p:sp>
        <p:nvSpPr>
          <p:cNvPr id="6" name="Tekstboks 5"/>
          <p:cNvSpPr txBox="1"/>
          <p:nvPr/>
        </p:nvSpPr>
        <p:spPr>
          <a:xfrm>
            <a:off x="611560" y="3284984"/>
            <a:ext cx="8280920" cy="3477875"/>
          </a:xfrm>
          <a:prstGeom prst="rect">
            <a:avLst/>
          </a:prstGeom>
          <a:noFill/>
        </p:spPr>
        <p:txBody>
          <a:bodyPr wrap="square" rtlCol="0">
            <a:spAutoFit/>
          </a:bodyPr>
          <a:lstStyle/>
          <a:p>
            <a:r>
              <a:rPr lang="en-US" sz="1200" dirty="0" smtClean="0"/>
              <a:t>A POSITIVE SEROLOGY just tell about ”previous exposure”, is not PROOF of CURRENT ACTIVE infection! - except when both IgM+ and IgG+, it is interpreted as recent infection (and usually treated). </a:t>
            </a:r>
            <a:br>
              <a:rPr lang="en-US" sz="1200" dirty="0" smtClean="0"/>
            </a:br>
            <a:r>
              <a:rPr lang="en-US" sz="1200" dirty="0" smtClean="0"/>
              <a:t>False positive result should NOT be a problem, when test cut-off is set to give SPECIFICITY &gt;95%</a:t>
            </a:r>
            <a:br>
              <a:rPr lang="en-US" sz="1200" dirty="0" smtClean="0"/>
            </a:br>
            <a:r>
              <a:rPr lang="en-US" sz="1200" dirty="0" smtClean="0"/>
              <a:t>- and </a:t>
            </a:r>
            <a:r>
              <a:rPr lang="en-US" sz="1200" b="1" u="sng" dirty="0" smtClean="0"/>
              <a:t>HEALTHY PERSONs DON’T HAVE RECURRENT BORRELIA RELAPSE ACTIVITY</a:t>
            </a:r>
            <a:r>
              <a:rPr lang="en-US" sz="1200" u="sng" dirty="0" smtClean="0"/>
              <a:t>!</a:t>
            </a:r>
            <a:r>
              <a:rPr lang="en-US" sz="1200" dirty="0" smtClean="0"/>
              <a:t> </a:t>
            </a:r>
            <a:endParaRPr lang="en-US" sz="1200" dirty="0" smtClean="0"/>
          </a:p>
          <a:p>
            <a:endParaRPr lang="en-US" sz="1400" dirty="0" smtClean="0"/>
          </a:p>
          <a:p>
            <a:r>
              <a:rPr lang="en-US" sz="1400" u="sng" dirty="0" smtClean="0"/>
              <a:t>False </a:t>
            </a:r>
            <a:r>
              <a:rPr lang="en-US" sz="1400" u="sng" dirty="0" smtClean="0"/>
              <a:t>negative </a:t>
            </a:r>
            <a:r>
              <a:rPr lang="en-US" sz="1400" u="sng" dirty="0" smtClean="0"/>
              <a:t>IS </a:t>
            </a:r>
            <a:r>
              <a:rPr lang="en-US" sz="1400" u="sng" dirty="0" smtClean="0"/>
              <a:t>HOWEVER A BIG PROBLEM FOR THE </a:t>
            </a:r>
            <a:r>
              <a:rPr lang="en-US" sz="1400" u="sng" dirty="0" smtClean="0"/>
              <a:t>BORRELIA INFECTED</a:t>
            </a:r>
            <a:r>
              <a:rPr lang="en-US" sz="1400" u="sng" dirty="0" smtClean="0"/>
              <a:t>! </a:t>
            </a:r>
            <a:br>
              <a:rPr lang="en-US" sz="1400" u="sng" dirty="0" smtClean="0"/>
            </a:br>
            <a:r>
              <a:rPr lang="en-US" sz="1400" u="sng" dirty="0" smtClean="0"/>
              <a:t>– as it leads to INCORRECT or NO DIAGNOSIS and </a:t>
            </a:r>
            <a:r>
              <a:rPr lang="en-US" sz="1400" u="sng" dirty="0" smtClean="0"/>
              <a:t>DENIAL / DELAY </a:t>
            </a:r>
            <a:r>
              <a:rPr lang="en-US" sz="1400" u="sng" dirty="0" smtClean="0"/>
              <a:t>of </a:t>
            </a:r>
            <a:r>
              <a:rPr lang="en-US" sz="1400" u="sng" dirty="0" smtClean="0"/>
              <a:t> TREATMENT </a:t>
            </a:r>
          </a:p>
          <a:p>
            <a:r>
              <a:rPr lang="en-US" sz="1400" u="sng" dirty="0" smtClean="0"/>
              <a:t/>
            </a:r>
            <a:br>
              <a:rPr lang="en-US" sz="1400" u="sng" dirty="0" smtClean="0"/>
            </a:br>
            <a:r>
              <a:rPr lang="en-US" sz="1400" u="sng" dirty="0" smtClean="0"/>
              <a:t>Causes:</a:t>
            </a:r>
            <a:endParaRPr lang="en-US" sz="1400" dirty="0" smtClean="0"/>
          </a:p>
          <a:p>
            <a:pPr marL="342900" indent="-342900">
              <a:buFont typeface="+mj-lt"/>
              <a:buAutoNum type="arabicPeriod"/>
            </a:pPr>
            <a:r>
              <a:rPr lang="en-US" sz="1200" dirty="0" smtClean="0"/>
              <a:t>Impaired antibody formation due to </a:t>
            </a:r>
            <a:r>
              <a:rPr lang="en-US" sz="1200" b="1" dirty="0" smtClean="0"/>
              <a:t>immune inhibition (next slides)</a:t>
            </a:r>
          </a:p>
          <a:p>
            <a:pPr marL="342900" indent="-342900">
              <a:buFont typeface="+mj-lt"/>
              <a:buAutoNum type="arabicPeriod"/>
            </a:pPr>
            <a:r>
              <a:rPr lang="en-US" sz="1200" dirty="0" smtClean="0"/>
              <a:t>Too much difference between the patients </a:t>
            </a:r>
            <a:r>
              <a:rPr lang="en-US" sz="1200" dirty="0" smtClean="0"/>
              <a:t>BORRELIA’s antigen(s) </a:t>
            </a:r>
            <a:r>
              <a:rPr lang="en-US" sz="1200" dirty="0" smtClean="0"/>
              <a:t>and the SELECTED TEST </a:t>
            </a:r>
            <a:r>
              <a:rPr lang="en-US" sz="1200" dirty="0" smtClean="0"/>
              <a:t>antigen(s) </a:t>
            </a:r>
            <a:r>
              <a:rPr lang="en-US" sz="1200" dirty="0" smtClean="0"/>
              <a:t/>
            </a:r>
            <a:br>
              <a:rPr lang="en-US" sz="1200" dirty="0" smtClean="0"/>
            </a:br>
            <a:r>
              <a:rPr lang="en-US" sz="1200" dirty="0" smtClean="0"/>
              <a:t>(</a:t>
            </a:r>
            <a:r>
              <a:rPr lang="en-US" sz="1200" b="1" i="1" dirty="0" smtClean="0"/>
              <a:t>BORRELIA spp. great diversity, antigen variation, adaptation, alternative forms  </a:t>
            </a:r>
            <a:r>
              <a:rPr lang="en-US" sz="1200" b="1" i="1" dirty="0" smtClean="0"/>
              <a:t>- more </a:t>
            </a:r>
            <a:r>
              <a:rPr lang="en-US" sz="1200" b="1" i="1" dirty="0" smtClean="0"/>
              <a:t>on this later</a:t>
            </a:r>
            <a:r>
              <a:rPr lang="en-US" sz="1200" dirty="0" smtClean="0"/>
              <a:t>)</a:t>
            </a:r>
          </a:p>
          <a:p>
            <a:pPr marL="342900" indent="-342900">
              <a:buFont typeface="+mj-lt"/>
              <a:buAutoNum type="arabicPeriod"/>
            </a:pPr>
            <a:r>
              <a:rPr lang="en-US" sz="1200" dirty="0" smtClean="0"/>
              <a:t>During CURRENT ACTIVITY antigens bind antibodies in </a:t>
            </a:r>
            <a:r>
              <a:rPr lang="en-US" sz="1200" dirty="0" smtClean="0">
                <a:hlinkClick r:id="rId5"/>
              </a:rPr>
              <a:t>immune complexes</a:t>
            </a:r>
            <a:r>
              <a:rPr lang="en-US" sz="1200" dirty="0" smtClean="0"/>
              <a:t> =&gt; activate complement &amp; </a:t>
            </a:r>
            <a:r>
              <a:rPr lang="en-US" sz="1200" dirty="0" smtClean="0"/>
              <a:t>cytokine </a:t>
            </a:r>
            <a:r>
              <a:rPr lang="en-US" sz="1200" dirty="0" smtClean="0"/>
              <a:t>cascade; most of IC probably precipitate in small vessels =&gt; vasculitis (this is the typical </a:t>
            </a:r>
            <a:r>
              <a:rPr lang="en-US" sz="1200" dirty="0" smtClean="0"/>
              <a:t>micro-pathologic </a:t>
            </a:r>
            <a:r>
              <a:rPr lang="en-US" sz="1200" dirty="0" smtClean="0"/>
              <a:t>change) </a:t>
            </a:r>
            <a:br>
              <a:rPr lang="en-US" sz="1200" dirty="0" smtClean="0"/>
            </a:br>
            <a:r>
              <a:rPr lang="en-US" sz="1200" dirty="0" smtClean="0"/>
              <a:t>- and </a:t>
            </a:r>
            <a:r>
              <a:rPr lang="en-US" sz="1200" u="sng" dirty="0" smtClean="0"/>
              <a:t>there may not be any surplus antibody free to bind to test antigen, even if we were lucky to get a good match</a:t>
            </a:r>
            <a:r>
              <a:rPr lang="en-US" sz="1200" dirty="0" smtClean="0"/>
              <a:t>!</a:t>
            </a:r>
          </a:p>
          <a:p>
            <a:pPr marL="342900" indent="-342900">
              <a:buFont typeface="+mj-lt"/>
              <a:buAutoNum type="arabicPeriod"/>
            </a:pPr>
            <a:r>
              <a:rPr lang="en-US" sz="1200" dirty="0" smtClean="0"/>
              <a:t>Technical </a:t>
            </a:r>
            <a:r>
              <a:rPr lang="en-US" sz="1200" dirty="0" smtClean="0"/>
              <a:t>reasons   </a:t>
            </a:r>
            <a:endParaRPr lang="en-US" sz="1200" dirty="0" smtClean="0"/>
          </a:p>
          <a:p>
            <a:pPr marL="342900" indent="-342900">
              <a:buFont typeface="+mj-lt"/>
              <a:buAutoNum type="arabicPeriod"/>
            </a:pPr>
            <a:endParaRPr lang="en-US" dirty="0"/>
          </a:p>
        </p:txBody>
      </p:sp>
    </p:spTree>
    <p:extLst>
      <p:ext uri="{BB962C8B-B14F-4D97-AF65-F5344CB8AC3E}">
        <p14:creationId xmlns:p14="http://schemas.microsoft.com/office/powerpoint/2010/main" val="19797546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rindelse">
  <a:themeElements>
    <a:clrScheme name="Oprindels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prindelse">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rindels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18011</TotalTime>
  <Words>1763</Words>
  <Application>Microsoft Office PowerPoint</Application>
  <PresentationFormat>Skærmshow (4:3)</PresentationFormat>
  <Paragraphs>354</Paragraphs>
  <Slides>43</Slides>
  <Notes>2</Notes>
  <HiddenSlides>0</HiddenSlides>
  <MMClips>1</MMClips>
  <ScaleCrop>false</ScaleCrop>
  <HeadingPairs>
    <vt:vector size="4" baseType="variant">
      <vt:variant>
        <vt:lpstr>Tema</vt:lpstr>
      </vt:variant>
      <vt:variant>
        <vt:i4>1</vt:i4>
      </vt:variant>
      <vt:variant>
        <vt:lpstr>Diastitler</vt:lpstr>
      </vt:variant>
      <vt:variant>
        <vt:i4>43</vt:i4>
      </vt:variant>
    </vt:vector>
  </HeadingPairs>
  <TitlesOfParts>
    <vt:vector size="44" baseType="lpstr">
      <vt:lpstr>Oprindelse</vt:lpstr>
      <vt:lpstr>Borrelia - a historic perspective  with focus on test methods</vt:lpstr>
      <vt:lpstr>Lest we forget history …</vt:lpstr>
      <vt:lpstr>Hippokrates - ca. 2400 years ago On Weekly, Monthly and Quarterly cycles …</vt:lpstr>
      <vt:lpstr>MICROBES - GOOD or BAD for US? </vt:lpstr>
      <vt:lpstr>MICROBES and us - INFECTION? </vt:lpstr>
      <vt:lpstr>Blood microscopy: 0001-20081016   link online video  </vt:lpstr>
      <vt:lpstr>HOST reactions =&gt; symptoms of infection!  </vt:lpstr>
      <vt:lpstr>Th1/Th2 balance - regulate ADAPTIVE immunity</vt:lpstr>
      <vt:lpstr>Antibody tests </vt:lpstr>
      <vt:lpstr>TICK SALIVA  - facilitates prolonged tick feeding AND transmission of infections!</vt:lpstr>
      <vt:lpstr>Immune depression by Borrelia burgdorferi</vt:lpstr>
      <vt:lpstr>TESTs for INFECTION</vt:lpstr>
      <vt:lpstr>Lymfocyttransformations test (LTT)</vt:lpstr>
      <vt:lpstr>There is nothing NEW under the sun /microscope  …</vt:lpstr>
      <vt:lpstr>The father of microbiology: Antonie van Leeuwenhoek (1632–1723) </vt:lpstr>
      <vt:lpstr>PowerPoint-præsentation</vt:lpstr>
      <vt:lpstr>PowerPoint-præsentation</vt:lpstr>
      <vt:lpstr>Many great discoveries  - were made with the old monocular microscopes:</vt:lpstr>
      <vt:lpstr>More important discoveries ..</vt:lpstr>
      <vt:lpstr>Spirochete   also spelled spirochaete (order Spirochaetales)</vt:lpstr>
      <vt:lpstr>Spirochetes – alternative life forms</vt:lpstr>
      <vt:lpstr>Spirochetes - Borrelia spp. </vt:lpstr>
      <vt:lpstr>Borrelia spp. - Diversity, antigen variation, adaptation to its current hosts immune reaction  </vt:lpstr>
      <vt:lpstr>Felsenfeld 1971 cont. 1</vt:lpstr>
      <vt:lpstr>Felsenfeld 1971 cont. 2</vt:lpstr>
      <vt:lpstr>Felsenfeld 1971 cont. 3</vt:lpstr>
      <vt:lpstr>Borrelia burgdorferi – 1992</vt:lpstr>
      <vt:lpstr>Borrelia – relapsing fever group 1996  </vt:lpstr>
      <vt:lpstr>RELAPSING FEVER BORRELIA spp. </vt:lpstr>
      <vt:lpstr>Borrelia – Lyme (Bbsl) 2010 Sweden</vt:lpstr>
      <vt:lpstr>Borrelia b.s.l. Europe</vt:lpstr>
      <vt:lpstr>PowerPoint-præsentation</vt:lpstr>
      <vt:lpstr>Borrelia burgdorferi gene flux &amp; exchange ..</vt:lpstr>
      <vt:lpstr>BIOFILM – Borrelia does this too!</vt:lpstr>
      <vt:lpstr>BIOFILM …</vt:lpstr>
      <vt:lpstr>Bacterial conjugation – genetic transfer</vt:lpstr>
      <vt:lpstr>PCR multilocus sequence typing (MLST)  - and analysis of outer surface protein C gene (ospC) alleles. </vt:lpstr>
      <vt:lpstr>Sick from infection with any BORRELIA spp.  = BORRELIOSIS, is more than Lyme disease!</vt:lpstr>
      <vt:lpstr>My personal HISTORY:</vt:lpstr>
      <vt:lpstr>SICK, but denied both treatment &amp; direct test for Borreliae by OUH! </vt:lpstr>
      <vt:lpstr>A research lab in Florida, USA, worked on direct immuno-stain for Borrelia and offered examination of blood smear for co-infection …</vt:lpstr>
      <vt:lpstr>My PROOF for still being infected with Borrelia?  – is still not ENOUGH for OUH to offer treatment!</vt:lpstr>
      <vt:lpstr>THANK YOU VERY MUCH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Borrelia - a historic perspective  with focus on test methods</dc:title>
  <dc:creator>Marie</dc:creator>
  <cp:lastModifiedBy>Marie</cp:lastModifiedBy>
  <cp:revision>605</cp:revision>
  <cp:lastPrinted>2013-03-25T00:04:34Z</cp:lastPrinted>
  <dcterms:created xsi:type="dcterms:W3CDTF">2013-03-24T23:17:46Z</dcterms:created>
  <dcterms:modified xsi:type="dcterms:W3CDTF">2013-04-10T23:23:16Z</dcterms:modified>
  <cp:contentStatus>Endelig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